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Lst>
  <p:notesMasterIdLst>
    <p:notesMasterId r:id="rId57"/>
  </p:notesMasterIdLst>
  <p:handoutMasterIdLst>
    <p:handoutMasterId r:id="rId58"/>
  </p:handoutMasterIdLst>
  <p:sldIdLst>
    <p:sldId id="256" r:id="rId3"/>
    <p:sldId id="370" r:id="rId4"/>
    <p:sldId id="257" r:id="rId5"/>
    <p:sldId id="258" r:id="rId6"/>
    <p:sldId id="358" r:id="rId7"/>
    <p:sldId id="367" r:id="rId8"/>
    <p:sldId id="368" r:id="rId9"/>
    <p:sldId id="354" r:id="rId10"/>
    <p:sldId id="272" r:id="rId11"/>
    <p:sldId id="342" r:id="rId12"/>
    <p:sldId id="355" r:id="rId13"/>
    <p:sldId id="371" r:id="rId14"/>
    <p:sldId id="345" r:id="rId15"/>
    <p:sldId id="372" r:id="rId16"/>
    <p:sldId id="374" r:id="rId17"/>
    <p:sldId id="314" r:id="rId18"/>
    <p:sldId id="361" r:id="rId19"/>
    <p:sldId id="281" r:id="rId20"/>
    <p:sldId id="363" r:id="rId21"/>
    <p:sldId id="364" r:id="rId22"/>
    <p:sldId id="369" r:id="rId23"/>
    <p:sldId id="373" r:id="rId24"/>
    <p:sldId id="362" r:id="rId25"/>
    <p:sldId id="280" r:id="rId26"/>
    <p:sldId id="365" r:id="rId27"/>
    <p:sldId id="366" r:id="rId28"/>
    <p:sldId id="375" r:id="rId29"/>
    <p:sldId id="376" r:id="rId30"/>
    <p:sldId id="377" r:id="rId31"/>
    <p:sldId id="378" r:id="rId32"/>
    <p:sldId id="379" r:id="rId33"/>
    <p:sldId id="278" r:id="rId34"/>
    <p:sldId id="285" r:id="rId35"/>
    <p:sldId id="328" r:id="rId36"/>
    <p:sldId id="332" r:id="rId37"/>
    <p:sldId id="327" r:id="rId38"/>
    <p:sldId id="330" r:id="rId39"/>
    <p:sldId id="329" r:id="rId40"/>
    <p:sldId id="264" r:id="rId41"/>
    <p:sldId id="351" r:id="rId42"/>
    <p:sldId id="261" r:id="rId43"/>
    <p:sldId id="262" r:id="rId44"/>
    <p:sldId id="353" r:id="rId45"/>
    <p:sldId id="265" r:id="rId46"/>
    <p:sldId id="348" r:id="rId47"/>
    <p:sldId id="349" r:id="rId48"/>
    <p:sldId id="350" r:id="rId49"/>
    <p:sldId id="356" r:id="rId50"/>
    <p:sldId id="380" r:id="rId51"/>
    <p:sldId id="381" r:id="rId52"/>
    <p:sldId id="357" r:id="rId53"/>
    <p:sldId id="340" r:id="rId54"/>
    <p:sldId id="259" r:id="rId55"/>
    <p:sldId id="263"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F2E6"/>
    <a:srgbClr val="0F1420"/>
    <a:srgbClr val="AFC1CC"/>
    <a:srgbClr val="567484"/>
    <a:srgbClr val="B34F49"/>
    <a:srgbClr val="87341B"/>
    <a:srgbClr val="FFFFFF"/>
    <a:srgbClr val="6DCCDA"/>
    <a:srgbClr val="F47E60"/>
    <a:srgbClr val="E3120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B9156A-EC0F-4B8B-AE93-6502A1F69738}" v="134" dt="2024-11-07T17:45:15.3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35" autoAdjust="0"/>
    <p:restoredTop sz="73220" autoAdjust="0"/>
  </p:normalViewPr>
  <p:slideViewPr>
    <p:cSldViewPr snapToGrid="0">
      <p:cViewPr>
        <p:scale>
          <a:sx n="50" d="100"/>
          <a:sy n="50" d="100"/>
        </p:scale>
        <p:origin x="2016" y="475"/>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66" d="100"/>
          <a:sy n="66" d="100"/>
        </p:scale>
        <p:origin x="3134" y="245"/>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ie Burkert" userId="72df7f18-95a8-4f63-a903-7bc814505a87" providerId="ADAL" clId="{04B9156A-EC0F-4B8B-AE93-6502A1F69738}"/>
    <pc:docChg chg="modSld">
      <pc:chgData name="Mattie Burkert" userId="72df7f18-95a8-4f63-a903-7bc814505a87" providerId="ADAL" clId="{04B9156A-EC0F-4B8B-AE93-6502A1F69738}" dt="2024-11-07T17:57:11.413" v="203" actId="20577"/>
      <pc:docMkLst>
        <pc:docMk/>
      </pc:docMkLst>
      <pc:sldChg chg="modNotes">
        <pc:chgData name="Mattie Burkert" userId="72df7f18-95a8-4f63-a903-7bc814505a87" providerId="ADAL" clId="{04B9156A-EC0F-4B8B-AE93-6502A1F69738}" dt="2024-11-07T17:50:50.766" v="74" actId="2711"/>
        <pc:sldMkLst>
          <pc:docMk/>
          <pc:sldMk cId="1443123257" sldId="256"/>
        </pc:sldMkLst>
      </pc:sldChg>
      <pc:sldChg chg="modNotes">
        <pc:chgData name="Mattie Burkert" userId="72df7f18-95a8-4f63-a903-7bc814505a87" providerId="ADAL" clId="{04B9156A-EC0F-4B8B-AE93-6502A1F69738}" dt="2024-11-07T17:51:06.179" v="78" actId="404"/>
        <pc:sldMkLst>
          <pc:docMk/>
          <pc:sldMk cId="1899587946" sldId="257"/>
        </pc:sldMkLst>
      </pc:sldChg>
      <pc:sldChg chg="modNotes">
        <pc:chgData name="Mattie Burkert" userId="72df7f18-95a8-4f63-a903-7bc814505a87" providerId="ADAL" clId="{04B9156A-EC0F-4B8B-AE93-6502A1F69738}" dt="2024-11-07T17:51:18.587" v="80" actId="255"/>
        <pc:sldMkLst>
          <pc:docMk/>
          <pc:sldMk cId="1306501530" sldId="258"/>
        </pc:sldMkLst>
      </pc:sldChg>
      <pc:sldChg chg="modNotes">
        <pc:chgData name="Mattie Burkert" userId="72df7f18-95a8-4f63-a903-7bc814505a87" providerId="ADAL" clId="{04B9156A-EC0F-4B8B-AE93-6502A1F69738}" dt="2024-11-07T17:47:11.651" v="2" actId="404"/>
        <pc:sldMkLst>
          <pc:docMk/>
          <pc:sldMk cId="2053694896" sldId="264"/>
        </pc:sldMkLst>
      </pc:sldChg>
      <pc:sldChg chg="modNotes">
        <pc:chgData name="Mattie Burkert" userId="72df7f18-95a8-4f63-a903-7bc814505a87" providerId="ADAL" clId="{04B9156A-EC0F-4B8B-AE93-6502A1F69738}" dt="2024-11-07T17:50:07.467" v="57" actId="255"/>
        <pc:sldMkLst>
          <pc:docMk/>
          <pc:sldMk cId="3982997310" sldId="272"/>
        </pc:sldMkLst>
      </pc:sldChg>
      <pc:sldChg chg="modNotes">
        <pc:chgData name="Mattie Burkert" userId="72df7f18-95a8-4f63-a903-7bc814505a87" providerId="ADAL" clId="{04B9156A-EC0F-4B8B-AE93-6502A1F69738}" dt="2024-11-07T17:54:43.071" v="123" actId="2711"/>
        <pc:sldMkLst>
          <pc:docMk/>
          <pc:sldMk cId="3808899282" sldId="278"/>
        </pc:sldMkLst>
      </pc:sldChg>
      <pc:sldChg chg="modNotes">
        <pc:chgData name="Mattie Burkert" userId="72df7f18-95a8-4f63-a903-7bc814505a87" providerId="ADAL" clId="{04B9156A-EC0F-4B8B-AE93-6502A1F69738}" dt="2024-11-07T17:48:02.898" v="17" actId="404"/>
        <pc:sldMkLst>
          <pc:docMk/>
          <pc:sldMk cId="3128105567" sldId="280"/>
        </pc:sldMkLst>
      </pc:sldChg>
      <pc:sldChg chg="modNotes">
        <pc:chgData name="Mattie Burkert" userId="72df7f18-95a8-4f63-a903-7bc814505a87" providerId="ADAL" clId="{04B9156A-EC0F-4B8B-AE93-6502A1F69738}" dt="2024-11-07T17:48:55.160" v="34" actId="20577"/>
        <pc:sldMkLst>
          <pc:docMk/>
          <pc:sldMk cId="1659769358" sldId="314"/>
        </pc:sldMkLst>
      </pc:sldChg>
      <pc:sldChg chg="modNotes">
        <pc:chgData name="Mattie Burkert" userId="72df7f18-95a8-4f63-a903-7bc814505a87" providerId="ADAL" clId="{04B9156A-EC0F-4B8B-AE93-6502A1F69738}" dt="2024-11-07T17:55:08.663" v="127" actId="20577"/>
        <pc:sldMkLst>
          <pc:docMk/>
          <pc:sldMk cId="1628557882" sldId="327"/>
        </pc:sldMkLst>
      </pc:sldChg>
      <pc:sldChg chg="modNotes">
        <pc:chgData name="Mattie Burkert" userId="72df7f18-95a8-4f63-a903-7bc814505a87" providerId="ADAL" clId="{04B9156A-EC0F-4B8B-AE93-6502A1F69738}" dt="2024-11-07T17:54:54.548" v="124" actId="255"/>
        <pc:sldMkLst>
          <pc:docMk/>
          <pc:sldMk cId="2170629726" sldId="328"/>
        </pc:sldMkLst>
      </pc:sldChg>
      <pc:sldChg chg="modNotes">
        <pc:chgData name="Mattie Burkert" userId="72df7f18-95a8-4f63-a903-7bc814505a87" providerId="ADAL" clId="{04B9156A-EC0F-4B8B-AE93-6502A1F69738}" dt="2024-11-07T17:55:27.712" v="135" actId="2711"/>
        <pc:sldMkLst>
          <pc:docMk/>
          <pc:sldMk cId="3784637697" sldId="329"/>
        </pc:sldMkLst>
      </pc:sldChg>
      <pc:sldChg chg="modNotes">
        <pc:chgData name="Mattie Burkert" userId="72df7f18-95a8-4f63-a903-7bc814505a87" providerId="ADAL" clId="{04B9156A-EC0F-4B8B-AE93-6502A1F69738}" dt="2024-11-07T17:55:19.050" v="131" actId="2711"/>
        <pc:sldMkLst>
          <pc:docMk/>
          <pc:sldMk cId="3176189124" sldId="330"/>
        </pc:sldMkLst>
      </pc:sldChg>
      <pc:sldChg chg="modNotes">
        <pc:chgData name="Mattie Burkert" userId="72df7f18-95a8-4f63-a903-7bc814505a87" providerId="ADAL" clId="{04B9156A-EC0F-4B8B-AE93-6502A1F69738}" dt="2024-11-07T17:49:56.652" v="55" actId="255"/>
        <pc:sldMkLst>
          <pc:docMk/>
          <pc:sldMk cId="1796019189" sldId="342"/>
        </pc:sldMkLst>
      </pc:sldChg>
      <pc:sldChg chg="modNotes">
        <pc:chgData name="Mattie Burkert" userId="72df7f18-95a8-4f63-a903-7bc814505a87" providerId="ADAL" clId="{04B9156A-EC0F-4B8B-AE93-6502A1F69738}" dt="2024-11-07T17:49:19.325" v="44" actId="13926"/>
        <pc:sldMkLst>
          <pc:docMk/>
          <pc:sldMk cId="2583455307" sldId="345"/>
        </pc:sldMkLst>
      </pc:sldChg>
      <pc:sldChg chg="modNotes">
        <pc:chgData name="Mattie Burkert" userId="72df7f18-95a8-4f63-a903-7bc814505a87" providerId="ADAL" clId="{04B9156A-EC0F-4B8B-AE93-6502A1F69738}" dt="2024-11-07T17:50:18.727" v="63" actId="403"/>
        <pc:sldMkLst>
          <pc:docMk/>
          <pc:sldMk cId="2860399453" sldId="354"/>
        </pc:sldMkLst>
      </pc:sldChg>
      <pc:sldChg chg="modNotes">
        <pc:chgData name="Mattie Burkert" userId="72df7f18-95a8-4f63-a903-7bc814505a87" providerId="ADAL" clId="{04B9156A-EC0F-4B8B-AE93-6502A1F69738}" dt="2024-11-07T17:49:43.808" v="52" actId="2710"/>
        <pc:sldMkLst>
          <pc:docMk/>
          <pc:sldMk cId="409708051" sldId="355"/>
        </pc:sldMkLst>
      </pc:sldChg>
      <pc:sldChg chg="modNotes">
        <pc:chgData name="Mattie Burkert" userId="72df7f18-95a8-4f63-a903-7bc814505a87" providerId="ADAL" clId="{04B9156A-EC0F-4B8B-AE93-6502A1F69738}" dt="2024-11-07T17:55:48.538" v="139" actId="2711"/>
        <pc:sldMkLst>
          <pc:docMk/>
          <pc:sldMk cId="1111231347" sldId="356"/>
        </pc:sldMkLst>
      </pc:sldChg>
      <pc:sldChg chg="modNotes modNotesTx">
        <pc:chgData name="Mattie Burkert" userId="72df7f18-95a8-4f63-a903-7bc814505a87" providerId="ADAL" clId="{04B9156A-EC0F-4B8B-AE93-6502A1F69738}" dt="2024-11-07T17:57:11.413" v="203" actId="20577"/>
        <pc:sldMkLst>
          <pc:docMk/>
          <pc:sldMk cId="1791474244" sldId="358"/>
        </pc:sldMkLst>
      </pc:sldChg>
      <pc:sldChg chg="modNotes">
        <pc:chgData name="Mattie Burkert" userId="72df7f18-95a8-4f63-a903-7bc814505a87" providerId="ADAL" clId="{04B9156A-EC0F-4B8B-AE93-6502A1F69738}" dt="2024-11-07T17:48:34.550" v="27" actId="404"/>
        <pc:sldMkLst>
          <pc:docMk/>
          <pc:sldMk cId="2477693632" sldId="361"/>
        </pc:sldMkLst>
      </pc:sldChg>
      <pc:sldChg chg="modNotes">
        <pc:chgData name="Mattie Burkert" userId="72df7f18-95a8-4f63-a903-7bc814505a87" providerId="ADAL" clId="{04B9156A-EC0F-4B8B-AE93-6502A1F69738}" dt="2024-11-07T17:53:07.380" v="104" actId="2711"/>
        <pc:sldMkLst>
          <pc:docMk/>
          <pc:sldMk cId="1866159675" sldId="362"/>
        </pc:sldMkLst>
      </pc:sldChg>
      <pc:sldChg chg="modNotes">
        <pc:chgData name="Mattie Burkert" userId="72df7f18-95a8-4f63-a903-7bc814505a87" providerId="ADAL" clId="{04B9156A-EC0F-4B8B-AE93-6502A1F69738}" dt="2024-11-07T17:48:28.427" v="24" actId="404"/>
        <pc:sldMkLst>
          <pc:docMk/>
          <pc:sldMk cId="722955791" sldId="363"/>
        </pc:sldMkLst>
      </pc:sldChg>
      <pc:sldChg chg="modNotes">
        <pc:chgData name="Mattie Burkert" userId="72df7f18-95a8-4f63-a903-7bc814505a87" providerId="ADAL" clId="{04B9156A-EC0F-4B8B-AE93-6502A1F69738}" dt="2024-11-07T17:52:53.753" v="101" actId="404"/>
        <pc:sldMkLst>
          <pc:docMk/>
          <pc:sldMk cId="2556346998" sldId="364"/>
        </pc:sldMkLst>
      </pc:sldChg>
      <pc:sldChg chg="modNotes">
        <pc:chgData name="Mattie Burkert" userId="72df7f18-95a8-4f63-a903-7bc814505a87" providerId="ADAL" clId="{04B9156A-EC0F-4B8B-AE93-6502A1F69738}" dt="2024-11-07T17:47:55.234" v="13" actId="2711"/>
        <pc:sldMkLst>
          <pc:docMk/>
          <pc:sldMk cId="3055936241" sldId="365"/>
        </pc:sldMkLst>
      </pc:sldChg>
      <pc:sldChg chg="modNotes">
        <pc:chgData name="Mattie Burkert" userId="72df7f18-95a8-4f63-a903-7bc814505a87" providerId="ADAL" clId="{04B9156A-EC0F-4B8B-AE93-6502A1F69738}" dt="2024-11-07T17:51:55.575" v="89" actId="2711"/>
        <pc:sldMkLst>
          <pc:docMk/>
          <pc:sldMk cId="1479334845" sldId="367"/>
        </pc:sldMkLst>
      </pc:sldChg>
      <pc:sldChg chg="modNotes">
        <pc:chgData name="Mattie Burkert" userId="72df7f18-95a8-4f63-a903-7bc814505a87" providerId="ADAL" clId="{04B9156A-EC0F-4B8B-AE93-6502A1F69738}" dt="2024-11-07T17:52:29.620" v="98" actId="1076"/>
        <pc:sldMkLst>
          <pc:docMk/>
          <pc:sldMk cId="3009233854" sldId="368"/>
        </pc:sldMkLst>
      </pc:sldChg>
      <pc:sldChg chg="modNotes">
        <pc:chgData name="Mattie Burkert" userId="72df7f18-95a8-4f63-a903-7bc814505a87" providerId="ADAL" clId="{04B9156A-EC0F-4B8B-AE93-6502A1F69738}" dt="2024-11-07T17:48:20.103" v="21" actId="404"/>
        <pc:sldMkLst>
          <pc:docMk/>
          <pc:sldMk cId="3284371164" sldId="369"/>
        </pc:sldMkLst>
      </pc:sldChg>
      <pc:sldChg chg="modNotes">
        <pc:chgData name="Mattie Burkert" userId="72df7f18-95a8-4f63-a903-7bc814505a87" providerId="ADAL" clId="{04B9156A-EC0F-4B8B-AE93-6502A1F69738}" dt="2024-11-07T17:50:37.752" v="70" actId="20577"/>
        <pc:sldMkLst>
          <pc:docMk/>
          <pc:sldMk cId="3933710803" sldId="370"/>
        </pc:sldMkLst>
      </pc:sldChg>
      <pc:sldChg chg="modNotes">
        <pc:chgData name="Mattie Burkert" userId="72df7f18-95a8-4f63-a903-7bc814505a87" providerId="ADAL" clId="{04B9156A-EC0F-4B8B-AE93-6502A1F69738}" dt="2024-11-07T17:49:31.637" v="47" actId="2710"/>
        <pc:sldMkLst>
          <pc:docMk/>
          <pc:sldMk cId="2702146649" sldId="371"/>
        </pc:sldMkLst>
      </pc:sldChg>
      <pc:sldChg chg="modNotes">
        <pc:chgData name="Mattie Burkert" userId="72df7f18-95a8-4f63-a903-7bc814505a87" providerId="ADAL" clId="{04B9156A-EC0F-4B8B-AE93-6502A1F69738}" dt="2024-11-07T17:49:06.828" v="39" actId="2710"/>
        <pc:sldMkLst>
          <pc:docMk/>
          <pc:sldMk cId="2266538082" sldId="372"/>
        </pc:sldMkLst>
      </pc:sldChg>
      <pc:sldChg chg="modNotes">
        <pc:chgData name="Mattie Burkert" userId="72df7f18-95a8-4f63-a903-7bc814505a87" providerId="ADAL" clId="{04B9156A-EC0F-4B8B-AE93-6502A1F69738}" dt="2024-11-07T17:48:11.564" v="18" actId="2711"/>
        <pc:sldMkLst>
          <pc:docMk/>
          <pc:sldMk cId="1886983225" sldId="373"/>
        </pc:sldMkLst>
      </pc:sldChg>
      <pc:sldChg chg="modNotes">
        <pc:chgData name="Mattie Burkert" userId="72df7f18-95a8-4f63-a903-7bc814505a87" providerId="ADAL" clId="{04B9156A-EC0F-4B8B-AE93-6502A1F69738}" dt="2024-11-07T17:47:41.306" v="9" actId="2710"/>
        <pc:sldMkLst>
          <pc:docMk/>
          <pc:sldMk cId="3574085731" sldId="375"/>
        </pc:sldMkLst>
      </pc:sldChg>
      <pc:sldChg chg="modNotes">
        <pc:chgData name="Mattie Burkert" userId="72df7f18-95a8-4f63-a903-7bc814505a87" providerId="ADAL" clId="{04B9156A-EC0F-4B8B-AE93-6502A1F69738}" dt="2024-11-07T17:54:05.052" v="111" actId="14100"/>
        <pc:sldMkLst>
          <pc:docMk/>
          <pc:sldMk cId="1714173763" sldId="376"/>
        </pc:sldMkLst>
      </pc:sldChg>
      <pc:sldChg chg="modNotes">
        <pc:chgData name="Mattie Burkert" userId="72df7f18-95a8-4f63-a903-7bc814505a87" providerId="ADAL" clId="{04B9156A-EC0F-4B8B-AE93-6502A1F69738}" dt="2024-11-07T17:47:24.870" v="6" actId="2711"/>
        <pc:sldMkLst>
          <pc:docMk/>
          <pc:sldMk cId="1526457445" sldId="377"/>
        </pc:sldMkLst>
      </pc:sldChg>
      <pc:sldChg chg="modNotes">
        <pc:chgData name="Mattie Burkert" userId="72df7f18-95a8-4f63-a903-7bc814505a87" providerId="ADAL" clId="{04B9156A-EC0F-4B8B-AE93-6502A1F69738}" dt="2024-11-07T17:54:18.180" v="115" actId="2711"/>
        <pc:sldMkLst>
          <pc:docMk/>
          <pc:sldMk cId="3934965169" sldId="378"/>
        </pc:sldMkLst>
      </pc:sldChg>
      <pc:sldChg chg="modNotes">
        <pc:chgData name="Mattie Burkert" userId="72df7f18-95a8-4f63-a903-7bc814505a87" providerId="ADAL" clId="{04B9156A-EC0F-4B8B-AE93-6502A1F69738}" dt="2024-11-07T17:56:28.248" v="147" actId="2711"/>
        <pc:sldMkLst>
          <pc:docMk/>
          <pc:sldMk cId="1324267085" sldId="379"/>
        </pc:sldMkLst>
      </pc:sldChg>
      <pc:sldChg chg="modNotes">
        <pc:chgData name="Mattie Burkert" userId="72df7f18-95a8-4f63-a903-7bc814505a87" providerId="ADAL" clId="{04B9156A-EC0F-4B8B-AE93-6502A1F69738}" dt="2024-11-07T17:55:57.691" v="141" actId="255"/>
        <pc:sldMkLst>
          <pc:docMk/>
          <pc:sldMk cId="3814663331" sldId="380"/>
        </pc:sldMkLst>
      </pc:sldChg>
      <pc:sldChg chg="modNotes">
        <pc:chgData name="Mattie Burkert" userId="72df7f18-95a8-4f63-a903-7bc814505a87" providerId="ADAL" clId="{04B9156A-EC0F-4B8B-AE93-6502A1F69738}" dt="2024-11-07T17:56:07.582" v="146" actId="2711"/>
        <pc:sldMkLst>
          <pc:docMk/>
          <pc:sldMk cId="2925854090" sldId="38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0945BC-E182-0F27-E9C4-5882633F8C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738F7D-9999-F97B-1CC1-E0293CA1B1C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86845E-CA62-4939-9C99-A8C977776DB5}" type="datetimeFigureOut">
              <a:rPr lang="en-US" smtClean="0"/>
              <a:t>11/7/2024</a:t>
            </a:fld>
            <a:endParaRPr lang="en-US"/>
          </a:p>
        </p:txBody>
      </p:sp>
      <p:sp>
        <p:nvSpPr>
          <p:cNvPr id="4" name="Footer Placeholder 3">
            <a:extLst>
              <a:ext uri="{FF2B5EF4-FFF2-40B4-BE49-F238E27FC236}">
                <a16:creationId xmlns:a16="http://schemas.microsoft.com/office/drawing/2014/main" id="{43C3C843-EB30-8675-7069-42B9C847BC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6AE54EC-0D92-02C3-10C6-5A88E42A713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3BDF5A-EB1D-4E44-A9DD-6EF028907E1F}" type="slidenum">
              <a:rPr lang="en-US" smtClean="0"/>
              <a:t>‹#›</a:t>
            </a:fld>
            <a:endParaRPr lang="en-US"/>
          </a:p>
        </p:txBody>
      </p:sp>
    </p:spTree>
    <p:extLst>
      <p:ext uri="{BB962C8B-B14F-4D97-AF65-F5344CB8AC3E}">
        <p14:creationId xmlns:p14="http://schemas.microsoft.com/office/powerpoint/2010/main" val="25468765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000BA0-1E2F-4087-9675-E13F76204908}" type="datetimeFigureOut">
              <a:rPr lang="en-US" smtClean="0"/>
              <a:t>11/7/2024</a:t>
            </a:fld>
            <a:endParaRPr lang="en-US"/>
          </a:p>
        </p:txBody>
      </p:sp>
      <p:sp>
        <p:nvSpPr>
          <p:cNvPr id="4" name="Slide Image Placeholder 3"/>
          <p:cNvSpPr>
            <a:spLocks noGrp="1" noRot="1" noChangeAspect="1"/>
          </p:cNvSpPr>
          <p:nvPr>
            <p:ph type="sldImg" idx="2"/>
          </p:nvPr>
        </p:nvSpPr>
        <p:spPr>
          <a:xfrm>
            <a:off x="1506371" y="1143000"/>
            <a:ext cx="3845257" cy="216295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3780430"/>
            <a:ext cx="5486400" cy="422057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85B56-43D2-4629-B997-E9E607163F0C}" type="slidenum">
              <a:rPr lang="en-US" smtClean="0"/>
              <a:t>‹#›</a:t>
            </a:fld>
            <a:endParaRPr lang="en-US"/>
          </a:p>
        </p:txBody>
      </p:sp>
    </p:spTree>
    <p:extLst>
      <p:ext uri="{BB962C8B-B14F-4D97-AF65-F5344CB8AC3E}">
        <p14:creationId xmlns:p14="http://schemas.microsoft.com/office/powerpoint/2010/main" val="318919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flickr.com/photos/8718930@N07/3462607995" TargetMode="External"/><Relationship Id="rId2" Type="http://schemas.openxmlformats.org/officeDocument/2006/relationships/slide" Target="../slides/slide28.xml"/><Relationship Id="rId1" Type="http://schemas.openxmlformats.org/officeDocument/2006/relationships/notesMaster" Target="../notesMasters/notesMaster1.xml"/><Relationship Id="rId5" Type="http://schemas.openxmlformats.org/officeDocument/2006/relationships/hyperlink" Target="https://creativecommons.org/licenses/by-sa/2.0/?ref=openverse" TargetMode="External"/><Relationship Id="rId4" Type="http://schemas.openxmlformats.org/officeDocument/2006/relationships/hyperlink" Target="https://www.flickr.com/photos/8718930@N07"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ea typeface="Aptos" panose="020B0004020202020204" pitchFamily="34" charset="0"/>
              </a:rPr>
              <a:t>Thanks to </a:t>
            </a:r>
            <a:r>
              <a:rPr lang="en-US" dirty="0" err="1">
                <a:effectLst/>
                <a:ea typeface="Aptos" panose="020B0004020202020204" pitchFamily="34" charset="0"/>
              </a:rPr>
              <a:t>Sede</a:t>
            </a:r>
            <a:r>
              <a:rPr lang="en-US" dirty="0">
                <a:effectLst/>
                <a:ea typeface="Aptos" panose="020B0004020202020204" pitchFamily="34" charset="0"/>
              </a:rPr>
              <a:t> and Stephen, and to the Center for Print, Networks, and Performance, for inviting me to be here today. And thanks to Beryl, </a:t>
            </a:r>
            <a:r>
              <a:rPr lang="en-US" dirty="0" err="1">
                <a:effectLst/>
                <a:ea typeface="Aptos" panose="020B0004020202020204" pitchFamily="34" charset="0"/>
              </a:rPr>
              <a:t>Eyone</a:t>
            </a:r>
            <a:r>
              <a:rPr lang="en-US" dirty="0">
                <a:effectLst/>
                <a:ea typeface="Aptos" panose="020B0004020202020204" pitchFamily="34" charset="0"/>
              </a:rPr>
              <a:t>, and everyone else whose work behind the scenes has made this event possible. </a:t>
            </a:r>
            <a:endParaRPr lang="en-US" sz="1000" dirty="0"/>
          </a:p>
        </p:txBody>
      </p:sp>
      <p:sp>
        <p:nvSpPr>
          <p:cNvPr id="4" name="Slide Number Placeholder 3"/>
          <p:cNvSpPr>
            <a:spLocks noGrp="1"/>
          </p:cNvSpPr>
          <p:nvPr>
            <p:ph type="sldNum" sz="quarter" idx="5"/>
          </p:nvPr>
        </p:nvSpPr>
        <p:spPr/>
        <p:txBody>
          <a:bodyPr/>
          <a:lstStyle/>
          <a:p>
            <a:fld id="{D3E85B56-43D2-4629-B997-E9E607163F0C}" type="slidenum">
              <a:rPr lang="en-US" smtClean="0"/>
              <a:t>1</a:t>
            </a:fld>
            <a:endParaRPr lang="en-US"/>
          </a:p>
        </p:txBody>
      </p:sp>
    </p:spTree>
    <p:extLst>
      <p:ext uri="{BB962C8B-B14F-4D97-AF65-F5344CB8AC3E}">
        <p14:creationId xmlns:p14="http://schemas.microsoft.com/office/powerpoint/2010/main" val="3724457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An access copy of my slides is available at the QR code on my slide or at the link. The access version of my spoken remarks is in the notes pane.</a:t>
            </a:r>
          </a:p>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I want to start off by acknowledging that this has been an historic, emotional, exhausting, and frankly gutting election week for many of us. I imagine that being here in Pennsylvania, you’ve experienced the past few days and weeks with a particular intensity. Admittedly, there is something fundamentally strange about the fact that we go on giving and attending talks about things like early modern studies when the immediate political and civic context feels so urgent. Yet I believe what I said to one of my grad seminar participants this week: this work is still, for me, part of the Work. The texts and histories I study give me so many ways of thinking about how those who came before negotiated the possibility spaces available to them, how they exercised agency within constraints, how they realized their commitments and reckoned with their complicities. And so, the show must go on; it can’t go on; it goes on. </a:t>
            </a:r>
          </a:p>
          <a:p>
            <a:endParaRPr lang="en-US" sz="1000" dirty="0"/>
          </a:p>
        </p:txBody>
      </p:sp>
      <p:sp>
        <p:nvSpPr>
          <p:cNvPr id="4" name="Slide Number Placeholder 3"/>
          <p:cNvSpPr>
            <a:spLocks noGrp="1"/>
          </p:cNvSpPr>
          <p:nvPr>
            <p:ph type="sldNum" sz="quarter" idx="5"/>
          </p:nvPr>
        </p:nvSpPr>
        <p:spPr/>
        <p:txBody>
          <a:bodyPr/>
          <a:lstStyle/>
          <a:p>
            <a:fld id="{D3E85B56-43D2-4629-B997-E9E607163F0C}" type="slidenum">
              <a:rPr lang="en-US" smtClean="0"/>
              <a:t>2</a:t>
            </a:fld>
            <a:endParaRPr lang="en-US"/>
          </a:p>
        </p:txBody>
      </p:sp>
    </p:spTree>
    <p:extLst>
      <p:ext uri="{BB962C8B-B14F-4D97-AF65-F5344CB8AC3E}">
        <p14:creationId xmlns:p14="http://schemas.microsoft.com/office/powerpoint/2010/main" val="568595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100" dirty="0">
                <a:effectLst/>
                <a:ea typeface="Aptos" panose="020B0004020202020204" pitchFamily="34" charset="0"/>
                <a:cs typeface="Times New Roman" panose="02020603050405020304" pitchFamily="18" charset="0"/>
              </a:rPr>
              <a:t>The title of my talk today comes from a phrase that will be familiar to anyone who has worked with eighteenth-century playbills: “Not acted these [however many] years.” This was a common headline on the full-page advertisements for upcoming performances that were posted up around London and reproduced in the daily periodicals. Then, as now, remakes of established properties were good business – so much so that the selling point gets stretched almost to the point of absurdity as some of these performance runs go on: “Not acted these Ten Years;” the next night, “Acted but once these Ten Years;” and a week later, “Acted but Twice these Ten Years.” </a:t>
            </a:r>
          </a:p>
          <a:p>
            <a:endParaRPr lang="en-US" sz="1000" dirty="0"/>
          </a:p>
        </p:txBody>
      </p:sp>
      <p:sp>
        <p:nvSpPr>
          <p:cNvPr id="4" name="Slide Number Placeholder 3"/>
          <p:cNvSpPr>
            <a:spLocks noGrp="1"/>
          </p:cNvSpPr>
          <p:nvPr>
            <p:ph type="sldNum" sz="quarter" idx="5"/>
          </p:nvPr>
        </p:nvSpPr>
        <p:spPr/>
        <p:txBody>
          <a:bodyPr/>
          <a:lstStyle/>
          <a:p>
            <a:fld id="{D3E85B56-43D2-4629-B997-E9E607163F0C}" type="slidenum">
              <a:rPr lang="en-US" smtClean="0"/>
              <a:t>3</a:t>
            </a:fld>
            <a:endParaRPr lang="en-US"/>
          </a:p>
        </p:txBody>
      </p:sp>
    </p:spTree>
    <p:extLst>
      <p:ext uri="{BB962C8B-B14F-4D97-AF65-F5344CB8AC3E}">
        <p14:creationId xmlns:p14="http://schemas.microsoft.com/office/powerpoint/2010/main" val="857796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ea typeface="Aptos" panose="020B0004020202020204" pitchFamily="34" charset="0"/>
              </a:rPr>
              <a:t>I did not cherry-pick those images; variations on the phrase are ubiquitous, as suggested by this screengrab from a dataset of several hundred playbills Mark Vareschi and I analyzed in an article published in </a:t>
            </a:r>
            <a:r>
              <a:rPr lang="en-US" i="1" dirty="0">
                <a:effectLst/>
                <a:ea typeface="Aptos" panose="020B0004020202020204" pitchFamily="34" charset="0"/>
              </a:rPr>
              <a:t>Theatre Journal</a:t>
            </a:r>
            <a:r>
              <a:rPr lang="en-US" dirty="0">
                <a:effectLst/>
                <a:ea typeface="Aptos" panose="020B0004020202020204" pitchFamily="34" charset="0"/>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Link to dataset: https://jhuptheatre.org/theatre-journal/online-content/issue/volume-68-number-4-december-2016/archives-numbers-meaning </a:t>
            </a:r>
          </a:p>
          <a:p>
            <a:endParaRPr lang="en-US" dirty="0"/>
          </a:p>
        </p:txBody>
      </p:sp>
      <p:sp>
        <p:nvSpPr>
          <p:cNvPr id="4" name="Slide Number Placeholder 3"/>
          <p:cNvSpPr>
            <a:spLocks noGrp="1"/>
          </p:cNvSpPr>
          <p:nvPr>
            <p:ph type="sldNum" sz="quarter" idx="5"/>
          </p:nvPr>
        </p:nvSpPr>
        <p:spPr/>
        <p:txBody>
          <a:bodyPr/>
          <a:lstStyle/>
          <a:p>
            <a:fld id="{D3E85B56-43D2-4629-B997-E9E607163F0C}" type="slidenum">
              <a:rPr lang="en-US" smtClean="0"/>
              <a:t>4</a:t>
            </a:fld>
            <a:endParaRPr lang="en-US"/>
          </a:p>
        </p:txBody>
      </p:sp>
    </p:spTree>
    <p:extLst>
      <p:ext uri="{BB962C8B-B14F-4D97-AF65-F5344CB8AC3E}">
        <p14:creationId xmlns:p14="http://schemas.microsoft.com/office/powerpoint/2010/main" val="866350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r>
              <a:rPr lang="en-US" dirty="0">
                <a:effectLst/>
                <a:ea typeface="Aptos" panose="020B0004020202020204" pitchFamily="34" charset="0"/>
              </a:rPr>
              <a:t>“Not Acted These Many Years” encapsulates the productive tension between novelty and familiarity that animates British performance culture of this period. It is a tension I explore at length in my 2021 monograph on the relationship between public theaters and the rise of speculative finance in the early eighteenth century. [Gratitude to Professor Emerita Kristina Straub]</a:t>
            </a:r>
          </a:p>
        </p:txBody>
      </p:sp>
      <p:sp>
        <p:nvSpPr>
          <p:cNvPr id="4" name="Slide Number Placeholder 3"/>
          <p:cNvSpPr>
            <a:spLocks noGrp="1"/>
          </p:cNvSpPr>
          <p:nvPr>
            <p:ph type="sldNum" sz="quarter" idx="5"/>
          </p:nvPr>
        </p:nvSpPr>
        <p:spPr/>
        <p:txBody>
          <a:bodyPr/>
          <a:lstStyle/>
          <a:p>
            <a:fld id="{D3E85B56-43D2-4629-B997-E9E607163F0C}" type="slidenum">
              <a:rPr lang="en-US" smtClean="0"/>
              <a:t>5</a:t>
            </a:fld>
            <a:endParaRPr lang="en-US"/>
          </a:p>
        </p:txBody>
      </p:sp>
    </p:spTree>
    <p:extLst>
      <p:ext uri="{BB962C8B-B14F-4D97-AF65-F5344CB8AC3E}">
        <p14:creationId xmlns:p14="http://schemas.microsoft.com/office/powerpoint/2010/main" val="3620905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r>
              <a:rPr lang="en-US" dirty="0">
                <a:effectLst/>
                <a:ea typeface="Aptos" panose="020B0004020202020204" pitchFamily="34" charset="0"/>
              </a:rPr>
              <a:t>In my book, I explore how British performance culture of the long eighteenth century cultivated forms of historical consciousness that were pivotal to the emergence and consolidation of financial capitalism during this period. </a:t>
            </a:r>
          </a:p>
          <a:p>
            <a:endParaRPr lang="en-US" dirty="0">
              <a:effectLst/>
              <a:ea typeface="Aptos" panose="020B0004020202020204" pitchFamily="34" charset="0"/>
            </a:endParaRPr>
          </a:p>
          <a:p>
            <a:r>
              <a:rPr lang="en-US" dirty="0">
                <a:effectLst/>
                <a:ea typeface="Aptos" panose="020B0004020202020204" pitchFamily="34" charset="0"/>
              </a:rPr>
              <a:t>“Revivals and adaptations of Tudor and early Stuart plays drew attention to the experience of markets a century earlier, while new plays self-­ consciously reworked inherited tropes and genres to meet the needs of the day. In engaging with dramatic tradition in these ways, the theater complicated both nostalgic visions of England’s precapitalist past and uncritical celebrations of its fiscal modernity.” (3) </a:t>
            </a:r>
          </a:p>
          <a:p>
            <a:endParaRPr lang="en-US" dirty="0">
              <a:effectLst/>
              <a:ea typeface="Aptos" panose="020B0004020202020204" pitchFamily="34" charset="0"/>
            </a:endParaRPr>
          </a:p>
          <a:p>
            <a:r>
              <a:rPr lang="en-US" dirty="0">
                <a:effectLst/>
                <a:ea typeface="Aptos" panose="020B0004020202020204" pitchFamily="34" charset="0"/>
              </a:rPr>
              <a:t>I’ll offer just one example, taken from a 1697 prologue to </a:t>
            </a:r>
            <a:r>
              <a:rPr lang="en-US" i="1" dirty="0">
                <a:effectLst/>
                <a:ea typeface="Aptos" panose="020B0004020202020204" pitchFamily="34" charset="0"/>
              </a:rPr>
              <a:t>The Sham Lawyer; or, The Lucky Extravagant</a:t>
            </a:r>
            <a:r>
              <a:rPr lang="en-US" dirty="0">
                <a:effectLst/>
                <a:ea typeface="Aptos" panose="020B0004020202020204" pitchFamily="34" charset="0"/>
              </a:rPr>
              <a:t>, a play attributed to James Drake.  Prologues were topical pieces, often delivered at a single performance or small handful of performances; as a result, they tended to engage with current events, often drawing connections to the content of the main entertainment. </a:t>
            </a:r>
            <a:endParaRPr lang="en-US" dirty="0"/>
          </a:p>
        </p:txBody>
      </p:sp>
      <p:sp>
        <p:nvSpPr>
          <p:cNvPr id="4" name="Slide Number Placeholder 3"/>
          <p:cNvSpPr>
            <a:spLocks noGrp="1"/>
          </p:cNvSpPr>
          <p:nvPr>
            <p:ph type="sldNum" sz="quarter" idx="5"/>
          </p:nvPr>
        </p:nvSpPr>
        <p:spPr/>
        <p:txBody>
          <a:bodyPr/>
          <a:lstStyle/>
          <a:p>
            <a:fld id="{D3E85B56-43D2-4629-B997-E9E607163F0C}" type="slidenum">
              <a:rPr lang="en-US" smtClean="0"/>
              <a:t>6</a:t>
            </a:fld>
            <a:endParaRPr lang="en-US"/>
          </a:p>
        </p:txBody>
      </p:sp>
    </p:spTree>
    <p:extLst>
      <p:ext uri="{BB962C8B-B14F-4D97-AF65-F5344CB8AC3E}">
        <p14:creationId xmlns:p14="http://schemas.microsoft.com/office/powerpoint/2010/main" val="1227476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a:xfrm>
            <a:off x="685800" y="3698542"/>
            <a:ext cx="5486400" cy="5554639"/>
          </a:xfrm>
        </p:spPr>
        <p:txBody>
          <a:bodyPr/>
          <a:lstStyle/>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This particular prologue reflects on how one giant of the pre-Civil War repertory, John Fletcher, was updated and recycled at the end of the seventeenth century. </a:t>
            </a:r>
            <a:r>
              <a:rPr lang="en-US" i="1" kern="100" dirty="0">
                <a:effectLst/>
                <a:ea typeface="Aptos" panose="020B0004020202020204" pitchFamily="34" charset="0"/>
                <a:cs typeface="Times New Roman" panose="02020603050405020304" pitchFamily="18" charset="0"/>
              </a:rPr>
              <a:t>The Sham Lawyer</a:t>
            </a:r>
            <a:r>
              <a:rPr lang="en-US" kern="100" dirty="0">
                <a:effectLst/>
                <a:ea typeface="Aptos" panose="020B0004020202020204" pitchFamily="34" charset="0"/>
                <a:cs typeface="Times New Roman" panose="02020603050405020304" pitchFamily="18" charset="0"/>
              </a:rPr>
              <a:t> was an adaptation and amalgamation of two Fletcher plays: </a:t>
            </a:r>
            <a:r>
              <a:rPr lang="en-US" i="1" kern="100" dirty="0">
                <a:effectLst/>
                <a:ea typeface="Aptos" panose="020B0004020202020204" pitchFamily="34" charset="0"/>
                <a:cs typeface="Times New Roman" panose="02020603050405020304" pitchFamily="18" charset="0"/>
              </a:rPr>
              <a:t>Wit without Money</a:t>
            </a:r>
            <a:r>
              <a:rPr lang="en-US" kern="100" dirty="0">
                <a:effectLst/>
                <a:ea typeface="Aptos" panose="020B0004020202020204" pitchFamily="34" charset="0"/>
                <a:cs typeface="Times New Roman" panose="02020603050405020304" pitchFamily="18" charset="0"/>
              </a:rPr>
              <a:t> and </a:t>
            </a:r>
            <a:r>
              <a:rPr lang="en-US" i="1" kern="100" dirty="0">
                <a:effectLst/>
                <a:ea typeface="Aptos" panose="020B0004020202020204" pitchFamily="34" charset="0"/>
                <a:cs typeface="Times New Roman" panose="02020603050405020304" pitchFamily="18" charset="0"/>
              </a:rPr>
              <a:t>The Spanish Curate</a:t>
            </a:r>
            <a:r>
              <a:rPr lang="en-US" kern="100" dirty="0">
                <a:effectLst/>
                <a:ea typeface="Aptos" panose="020B0004020202020204" pitchFamily="34" charset="0"/>
                <a:cs typeface="Times New Roman" panose="02020603050405020304" pitchFamily="18" charset="0"/>
              </a:rPr>
              <a:t> (the latter co-written with Philip Massinger). In the midst of a currency crisis, this prologue draws parallels between perceived shortages of coin and dramatic wit. It expresses anxiety about economic and cultural compensatory strategies, including the use of spectacle to update Elizabethan and Jacobean drama that was primarily verbal rather than visual. </a:t>
            </a:r>
          </a:p>
          <a:p>
            <a:pPr marL="457200" marR="0">
              <a:spcBef>
                <a:spcPts val="0"/>
              </a:spcBef>
              <a:spcAft>
                <a:spcPts val="0"/>
              </a:spcAft>
            </a:pPr>
            <a:r>
              <a:rPr lang="en-US" kern="100" dirty="0">
                <a:effectLst/>
                <a:ea typeface="Aptos" panose="020B0004020202020204" pitchFamily="34" charset="0"/>
                <a:cs typeface="Times New Roman" panose="02020603050405020304" pitchFamily="18" charset="0"/>
              </a:rPr>
              <a:t>For like our Mints, our </a:t>
            </a:r>
            <a:r>
              <a:rPr lang="en-US" kern="100" dirty="0" err="1">
                <a:effectLst/>
                <a:ea typeface="Aptos" panose="020B0004020202020204" pitchFamily="34" charset="0"/>
                <a:cs typeface="Times New Roman" panose="02020603050405020304" pitchFamily="18" charset="0"/>
              </a:rPr>
              <a:t>Scribler</a:t>
            </a:r>
            <a:r>
              <a:rPr lang="en-US" kern="100" dirty="0">
                <a:effectLst/>
                <a:ea typeface="Aptos" panose="020B0004020202020204" pitchFamily="34" charset="0"/>
                <a:cs typeface="Times New Roman" panose="02020603050405020304" pitchFamily="18" charset="0"/>
              </a:rPr>
              <a:t> has made bold, </a:t>
            </a:r>
          </a:p>
          <a:p>
            <a:pPr marL="457200" marR="0">
              <a:spcBef>
                <a:spcPts val="0"/>
              </a:spcBef>
              <a:spcAft>
                <a:spcPts val="0"/>
              </a:spcAft>
            </a:pPr>
            <a:r>
              <a:rPr lang="en-US" kern="100" dirty="0">
                <a:effectLst/>
                <a:ea typeface="Aptos" panose="020B0004020202020204" pitchFamily="34" charset="0"/>
                <a:cs typeface="Times New Roman" panose="02020603050405020304" pitchFamily="18" charset="0"/>
              </a:rPr>
              <a:t>To make all new by melting down the Old. </a:t>
            </a:r>
          </a:p>
          <a:p>
            <a:pPr marL="457200" marR="0">
              <a:spcBef>
                <a:spcPts val="0"/>
              </a:spcBef>
              <a:spcAft>
                <a:spcPts val="0"/>
              </a:spcAft>
            </a:pPr>
            <a:r>
              <a:rPr lang="en-US" kern="100" dirty="0">
                <a:effectLst/>
                <a:ea typeface="Aptos" panose="020B0004020202020204" pitchFamily="34" charset="0"/>
                <a:cs typeface="Times New Roman" panose="02020603050405020304" pitchFamily="18" charset="0"/>
              </a:rPr>
              <a:t>Nor can you blame him, if he has the Skill, </a:t>
            </a:r>
          </a:p>
          <a:p>
            <a:pPr marL="457200" marR="0">
              <a:spcBef>
                <a:spcPts val="0"/>
              </a:spcBef>
              <a:spcAft>
                <a:spcPts val="0"/>
              </a:spcAft>
            </a:pPr>
            <a:r>
              <a:rPr lang="en-US" kern="100" dirty="0">
                <a:effectLst/>
                <a:ea typeface="Aptos" panose="020B0004020202020204" pitchFamily="34" charset="0"/>
                <a:cs typeface="Times New Roman" panose="02020603050405020304" pitchFamily="18" charset="0"/>
              </a:rPr>
              <a:t>But to maintain the Ancient Standard still; </a:t>
            </a:r>
          </a:p>
          <a:p>
            <a:pPr marL="457200" marR="0">
              <a:spcBef>
                <a:spcPts val="0"/>
              </a:spcBef>
              <a:spcAft>
                <a:spcPts val="0"/>
              </a:spcAft>
            </a:pPr>
            <a:r>
              <a:rPr lang="en-US" kern="100" dirty="0">
                <a:effectLst/>
                <a:ea typeface="Aptos" panose="020B0004020202020204" pitchFamily="34" charset="0"/>
                <a:cs typeface="Times New Roman" panose="02020603050405020304" pitchFamily="18" charset="0"/>
              </a:rPr>
              <a:t>For, what he finds in weight deficient grown. </a:t>
            </a:r>
          </a:p>
          <a:p>
            <a:pPr marL="457200" marR="0">
              <a:spcBef>
                <a:spcPts val="0"/>
              </a:spcBef>
              <a:spcAft>
                <a:spcPts val="0"/>
              </a:spcAft>
            </a:pPr>
            <a:r>
              <a:rPr lang="en-US" kern="100" dirty="0">
                <a:effectLst/>
                <a:ea typeface="Aptos" panose="020B0004020202020204" pitchFamily="34" charset="0"/>
                <a:cs typeface="Times New Roman" panose="02020603050405020304" pitchFamily="18" charset="0"/>
              </a:rPr>
              <a:t>He will make good with Bullion of his own.</a:t>
            </a:r>
          </a:p>
          <a:p>
            <a:pPr marL="0" marR="0">
              <a:spcBef>
                <a:spcPts val="0"/>
              </a:spcBef>
              <a:spcAft>
                <a:spcPts val="0"/>
              </a:spcAft>
            </a:pPr>
            <a:r>
              <a:rPr lang="en-US" kern="100" dirty="0">
                <a:effectLst/>
                <a:ea typeface="Aptos" panose="020B0004020202020204" pitchFamily="34" charset="0"/>
                <a:cs typeface="Times New Roman" panose="02020603050405020304" pitchFamily="18" charset="0"/>
              </a:rPr>
              <a:t>Here, adaptation works in precisely the same way as the ongoing recoinage: the materials of past generations, which have “deficient grown,” undergo a process of “melting down” and being supplemented with new “Bullion” in order to return them to “the Ancient Standard.” These lines make the case that the values of the past can be kept alive only if they are augmented with new materials; they can only remain current if revived. At the same time, the playwright still aspires to the “Ancient Standard.” Like the recoinage, the reshaping of the theater in the 1690s sought to restore drama to an earlier standard while also introducing new features and forms that, like milled edges on coins, made drama “current.” The delivery of this prologue at Drury Lane is significant: the young company there was mounting a full-court press against the rival Actors’ Company at Lincolns Inn Fields, led by Restoration giant Thomas Betterton. In this context, it is particularly interesting to register the prologue’s ambivalent embrace of new generation of playwrights who are reworking their dramatic inheritance in complex ways.</a:t>
            </a:r>
          </a:p>
          <a:p>
            <a:endParaRPr lang="en-US" sz="1000" dirty="0"/>
          </a:p>
        </p:txBody>
      </p:sp>
      <p:sp>
        <p:nvSpPr>
          <p:cNvPr id="4" name="Slide Number Placeholder 3"/>
          <p:cNvSpPr>
            <a:spLocks noGrp="1"/>
          </p:cNvSpPr>
          <p:nvPr>
            <p:ph type="sldNum" sz="quarter" idx="5"/>
          </p:nvPr>
        </p:nvSpPr>
        <p:spPr/>
        <p:txBody>
          <a:bodyPr/>
          <a:lstStyle/>
          <a:p>
            <a:fld id="{D3E85B56-43D2-4629-B997-E9E607163F0C}" type="slidenum">
              <a:rPr lang="en-US" smtClean="0"/>
              <a:t>7</a:t>
            </a:fld>
            <a:endParaRPr lang="en-US"/>
          </a:p>
        </p:txBody>
      </p:sp>
    </p:spTree>
    <p:extLst>
      <p:ext uri="{BB962C8B-B14F-4D97-AF65-F5344CB8AC3E}">
        <p14:creationId xmlns:p14="http://schemas.microsoft.com/office/powerpoint/2010/main" val="524812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r>
              <a:rPr lang="en-US" dirty="0">
                <a:effectLst/>
                <a:ea typeface="Aptos" panose="020B0004020202020204" pitchFamily="34" charset="0"/>
              </a:rPr>
              <a:t>Similar concerns lie at the heart of my ongoing project, the London Stage Database. The site launched in 2019, more or less in its current form: an open-access database that includes details about more than 52,000 theatrical performances recorded between 1660 and 1800. These records, largely drawn from playbills and newspaper advertisements like those I showed before, were collected and published in calendar form in the 1960s as </a:t>
            </a:r>
            <a:r>
              <a:rPr lang="en-US" i="1" dirty="0">
                <a:effectLst/>
                <a:ea typeface="Aptos" panose="020B0004020202020204" pitchFamily="34" charset="0"/>
              </a:rPr>
              <a:t>The London Stage, 1660-1800</a:t>
            </a:r>
            <a:r>
              <a:rPr lang="en-US" dirty="0">
                <a:effectLst/>
                <a:ea typeface="Aptos" panose="020B0004020202020204" pitchFamily="34" charset="0"/>
              </a:rPr>
              <a:t>. </a:t>
            </a:r>
            <a:endParaRPr lang="en-US" sz="1000" dirty="0"/>
          </a:p>
        </p:txBody>
      </p:sp>
      <p:sp>
        <p:nvSpPr>
          <p:cNvPr id="4" name="Slide Number Placeholder 3"/>
          <p:cNvSpPr>
            <a:spLocks noGrp="1"/>
          </p:cNvSpPr>
          <p:nvPr>
            <p:ph type="sldNum" sz="quarter" idx="5"/>
          </p:nvPr>
        </p:nvSpPr>
        <p:spPr/>
        <p:txBody>
          <a:bodyPr/>
          <a:lstStyle/>
          <a:p>
            <a:fld id="{8A3AE97A-4584-4B62-8B1E-9527C1B6B043}" type="slidenum">
              <a:rPr lang="en-US" smtClean="0"/>
              <a:t>8</a:t>
            </a:fld>
            <a:endParaRPr lang="en-US"/>
          </a:p>
        </p:txBody>
      </p:sp>
    </p:spTree>
    <p:extLst>
      <p:ext uri="{BB962C8B-B14F-4D97-AF65-F5344CB8AC3E}">
        <p14:creationId xmlns:p14="http://schemas.microsoft.com/office/powerpoint/2010/main" val="2280024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r>
              <a:rPr lang="en-US" dirty="0">
                <a:effectLst/>
                <a:ea typeface="Aptos" panose="020B0004020202020204" pitchFamily="34" charset="0"/>
              </a:rPr>
              <a:t>The resulting eleven-book, 8,000-page reference series has remained foundational in the field despite having gone through a single print run. When I was a graduate student a decade ago, the only way to consult these books was to gain access to the reference room of an academic library—and a well-resourced one, at that.</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F19AC9-A103-460C-8A27-1650869D6B2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4600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That’s not to say that no one tried to make them more accessible. An early humanities computing project, called the London Stage Information Bank, first attempted to render these records computationally addressable in the 1970s, with major funding from the NEH, ACLS, NSF, and the Billy Rose Foundation, among others. That project’s outputs were obsolete almost as soon as they were released, however, and the existence of the Information Bank largely disappeared from disciplinary memory for several decades. For those interested in the data detective story, I wrote about it this piece for Digital Humanities. </a:t>
            </a:r>
          </a:p>
          <a:p>
            <a:pPr marL="0" marR="0" indent="457200">
              <a:spcBef>
                <a:spcPts val="0"/>
              </a:spcBef>
              <a:spcAft>
                <a:spcPts val="0"/>
              </a:spcAft>
            </a:pPr>
            <a:endParaRPr lang="en-US" kern="100" dirty="0">
              <a:effectLst/>
              <a:cs typeface="Times New Roman" panose="02020603050405020304" pitchFamily="18" charset="0"/>
            </a:endParaRPr>
          </a:p>
          <a:p>
            <a:pPr marL="0" marR="0" lvl="0" indent="457200" algn="l" defTabSz="914400" rtl="0" eaLnBrk="1" fontAlgn="auto" latinLnBrk="0" hangingPunct="1">
              <a:spcBef>
                <a:spcPts val="0"/>
              </a:spcBef>
              <a:spcAft>
                <a:spcPts val="0"/>
              </a:spcAft>
              <a:buClrTx/>
              <a:buSzTx/>
              <a:buFontTx/>
              <a:buNone/>
              <a:tabLst/>
              <a:defRPr/>
            </a:pPr>
            <a:r>
              <a:rPr lang="en-US" dirty="0"/>
              <a:t>“Recovering the London Stage Information Bank: Lessons from an Early Humanities Computing Project,” Digital Humanities Quarterly, Volume 11, Number 3 (2017)</a:t>
            </a:r>
          </a:p>
          <a:p>
            <a:pPr marL="0" marR="0" indent="45720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AE97A-4584-4B62-8B1E-9527C1B6B0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67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I also recorded an interview about it with Jeremy Singer-Vine (now, data editor at the New York Times) for his podcast, </a:t>
            </a:r>
            <a:r>
              <a:rPr lang="en-US" i="1" kern="100" dirty="0">
                <a:effectLst/>
                <a:ea typeface="Aptos" panose="020B0004020202020204" pitchFamily="34" charset="0"/>
                <a:cs typeface="Times New Roman" panose="02020603050405020304" pitchFamily="18" charset="0"/>
              </a:rPr>
              <a:t>Data is Plural</a:t>
            </a:r>
            <a:r>
              <a:rPr lang="en-US" kern="100" dirty="0">
                <a:effectLst/>
                <a:ea typeface="Aptos" panose="020B0004020202020204" pitchFamily="34" charset="0"/>
                <a:cs typeface="Times New Roman" panose="02020603050405020304" pitchFamily="18" charset="0"/>
              </a:rPr>
              <a:t>. </a:t>
            </a:r>
          </a:p>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Recovering this obsolete project was the goal at the heart of the first phase of the London Stage Database project, which was funded by the NEH Office of Digital Humanities from 2018 to 2019 through their Advancement Grant program. For those familiar with the DHAG funding stream and its priorities, it might seem curious that a database of theater historical records is being funded by the ODH rather than through one of the Endowment’s programs for supporting collections and reference resources. The reason for that has to do with this project’s archaeological approach, understood in at least two ways: </a:t>
            </a:r>
          </a:p>
          <a:p>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AE97A-4584-4B62-8B1E-9527C1B6B0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1338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1. media archeology, which includes the forensic recovery of past media forms and their means of access, a la Matthew Kirschenbaum</a:t>
            </a:r>
          </a:p>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2. following work by folks like Julianne </a:t>
            </a:r>
            <a:r>
              <a:rPr lang="en-US" kern="100" dirty="0" err="1">
                <a:effectLst/>
                <a:ea typeface="Aptos" panose="020B0004020202020204" pitchFamily="34" charset="0"/>
                <a:cs typeface="Times New Roman" panose="02020603050405020304" pitchFamily="18" charset="0"/>
              </a:rPr>
              <a:t>Nyhan</a:t>
            </a:r>
            <a:r>
              <a:rPr lang="en-US" kern="100" dirty="0">
                <a:effectLst/>
                <a:ea typeface="Aptos" panose="020B0004020202020204" pitchFamily="34" charset="0"/>
                <a:cs typeface="Times New Roman" panose="02020603050405020304" pitchFamily="18" charset="0"/>
              </a:rPr>
              <a:t>, Stephen Gregg, Cassidy </a:t>
            </a:r>
            <a:r>
              <a:rPr lang="en-US" kern="100" dirty="0" err="1">
                <a:effectLst/>
                <a:ea typeface="Aptos" panose="020B0004020202020204" pitchFamily="34" charset="0"/>
                <a:cs typeface="Times New Roman" panose="02020603050405020304" pitchFamily="18" charset="0"/>
              </a:rPr>
              <a:t>Holohan</a:t>
            </a:r>
            <a:r>
              <a:rPr lang="en-US" kern="100" dirty="0">
                <a:effectLst/>
                <a:ea typeface="Aptos" panose="020B0004020202020204" pitchFamily="34" charset="0"/>
                <a:cs typeface="Times New Roman" panose="02020603050405020304" pitchFamily="18" charset="0"/>
              </a:rPr>
              <a:t>, and especially Bonnie Mak and Paul Fyfe, I see the London Stage Database as part of a wave of work that aims to uncover the lost or obscured media histories of our research materials. As many others have noted, these large-scale digitization projects and databases increasingly define the conditions of possibility for our inquiry, constituting an under-recognized research infrastructure for the humanities -- even for those who don’t identify as digital </a:t>
            </a:r>
            <a:r>
              <a:rPr lang="en-US" kern="100" dirty="0" err="1">
                <a:effectLst/>
                <a:ea typeface="Aptos" panose="020B0004020202020204" pitchFamily="34" charset="0"/>
                <a:cs typeface="Times New Roman" panose="02020603050405020304" pitchFamily="18" charset="0"/>
              </a:rPr>
              <a:t>humanitists</a:t>
            </a:r>
            <a:r>
              <a:rPr lang="en-US" kern="100" dirty="0">
                <a:effectLst/>
                <a:ea typeface="Aptos" panose="020B000402020202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D3E85B56-43D2-4629-B997-E9E607163F0C}" type="slidenum">
              <a:rPr lang="en-US" smtClean="0"/>
              <a:t>12</a:t>
            </a:fld>
            <a:endParaRPr lang="en-US"/>
          </a:p>
        </p:txBody>
      </p:sp>
    </p:spTree>
    <p:extLst>
      <p:ext uri="{BB962C8B-B14F-4D97-AF65-F5344CB8AC3E}">
        <p14:creationId xmlns:p14="http://schemas.microsoft.com/office/powerpoint/2010/main" val="3855162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r>
              <a:rPr lang="en-US" dirty="0">
                <a:effectLst/>
                <a:ea typeface="Aptos" panose="020B0004020202020204" pitchFamily="34" charset="0"/>
              </a:rPr>
              <a:t>So, in 2018, and armed with some bit-rotten floppy disks and reams of dot-matrix printouts, our small team succeeded in revitalizing the remains of the Information Bank, manually re-encoding thousands of lost entries according to the original project’s makeshift schema, and converting the resulting flat-file database to a modern relational structure. So perhaps, from the perspective of the funders, there was another sense of recovery at play – the recovery of sunk costs. </a:t>
            </a:r>
            <a:endParaRPr lang="en-US" sz="1000" dirty="0"/>
          </a:p>
        </p:txBody>
      </p:sp>
      <p:sp>
        <p:nvSpPr>
          <p:cNvPr id="4" name="Slide Number Placeholder 3"/>
          <p:cNvSpPr>
            <a:spLocks noGrp="1"/>
          </p:cNvSpPr>
          <p:nvPr>
            <p:ph type="sldNum" sz="quarter" idx="5"/>
          </p:nvPr>
        </p:nvSpPr>
        <p:spPr/>
        <p:txBody>
          <a:bodyPr/>
          <a:lstStyle/>
          <a:p>
            <a:fld id="{D3E85B56-43D2-4629-B997-E9E607163F0C}" type="slidenum">
              <a:rPr lang="en-US" smtClean="0"/>
              <a:t>13</a:t>
            </a:fld>
            <a:endParaRPr lang="en-US"/>
          </a:p>
        </p:txBody>
      </p:sp>
    </p:spTree>
    <p:extLst>
      <p:ext uri="{BB962C8B-B14F-4D97-AF65-F5344CB8AC3E}">
        <p14:creationId xmlns:p14="http://schemas.microsoft.com/office/powerpoint/2010/main" val="2447650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With the NEH’s public query system, it’s possible to get a sense of just how much money a single funder poured into the various resources that eventually constituted the London Stage Information Bank.</a:t>
            </a:r>
          </a:p>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$21,500 in 1970 = $203,970 in 2024</a:t>
            </a:r>
          </a:p>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$42,500 in 1972 = $320,581 in 2024</a:t>
            </a:r>
          </a:p>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$2,500 in 1977 = $13,007 in 2024</a:t>
            </a:r>
          </a:p>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So, that’s more than $537,000 in today’s money spent just on the Information Bank and associated print Index, and just by the NEH (not counting the funding from NSF, ACLS, Billy Rose Foundation, and so on).</a:t>
            </a:r>
            <a:r>
              <a:rPr lang="en-US" dirty="0">
                <a:effectLst/>
                <a:ea typeface="Aptos" panose="020B0004020202020204" pitchFamily="34" charset="0"/>
              </a:rPr>
              <a:t> The $75,000 grant they awarded to my team at Utah State starts to look like a bargain. And I didn’t actually realize until running this search just how far I came in under budget!</a:t>
            </a:r>
            <a:endParaRPr lang="en-US" kern="100" dirty="0">
              <a:effectLst/>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3E85B56-43D2-4629-B997-E9E607163F0C}" type="slidenum">
              <a:rPr lang="en-US" smtClean="0"/>
              <a:t>14</a:t>
            </a:fld>
            <a:endParaRPr lang="en-US"/>
          </a:p>
        </p:txBody>
      </p:sp>
    </p:spTree>
    <p:extLst>
      <p:ext uri="{BB962C8B-B14F-4D97-AF65-F5344CB8AC3E}">
        <p14:creationId xmlns:p14="http://schemas.microsoft.com/office/powerpoint/2010/main" val="570266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ptos Serif" panose="02020604070405020304" pitchFamily="18" charset="0"/>
                <a:ea typeface="Aptos" panose="020B0004020202020204" pitchFamily="34" charset="0"/>
              </a:rPr>
              <a:t>The $75,000 grant they awarded to my team at Utah State starts to look like a bargain. And I didn’t actually realize until running this search just how far I came in under budget!</a:t>
            </a:r>
          </a:p>
          <a:p>
            <a:endParaRPr lang="en-US" sz="1200" dirty="0">
              <a:effectLst/>
              <a:latin typeface="Aptos Serif" panose="02020604070405020304" pitchFamily="18" charset="0"/>
            </a:endParaRPr>
          </a:p>
          <a:p>
            <a:r>
              <a:rPr lang="en-US" dirty="0"/>
              <a:t>https://apps.neh.gov/publicquery/AwardDetail.aspx?gn=HAA-258717-18</a:t>
            </a:r>
            <a:r>
              <a:rPr lang="en-US" sz="1200" dirty="0">
                <a:effectLst/>
                <a:latin typeface="Aptos Serif" panose="02020604070405020304" pitchFamily="18" charset="0"/>
              </a:rPr>
              <a:t> </a:t>
            </a:r>
            <a:endParaRPr lang="en-US" dirty="0"/>
          </a:p>
        </p:txBody>
      </p:sp>
      <p:sp>
        <p:nvSpPr>
          <p:cNvPr id="4" name="Slide Number Placeholder 3"/>
          <p:cNvSpPr>
            <a:spLocks noGrp="1"/>
          </p:cNvSpPr>
          <p:nvPr>
            <p:ph type="sldNum" sz="quarter" idx="5"/>
          </p:nvPr>
        </p:nvSpPr>
        <p:spPr/>
        <p:txBody>
          <a:bodyPr/>
          <a:lstStyle/>
          <a:p>
            <a:fld id="{D3E85B56-43D2-4629-B997-E9E607163F0C}" type="slidenum">
              <a:rPr lang="en-US" smtClean="0"/>
              <a:t>15</a:t>
            </a:fld>
            <a:endParaRPr lang="en-US"/>
          </a:p>
        </p:txBody>
      </p:sp>
    </p:spTree>
    <p:extLst>
      <p:ext uri="{BB962C8B-B14F-4D97-AF65-F5344CB8AC3E}">
        <p14:creationId xmlns:p14="http://schemas.microsoft.com/office/powerpoint/2010/main" val="3926402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indent="457200">
              <a:spcBef>
                <a:spcPts val="0"/>
              </a:spcBef>
              <a:spcAft>
                <a:spcPts val="0"/>
              </a:spcAft>
            </a:pPr>
            <a:r>
              <a:rPr lang="en-US" kern="100" dirty="0">
                <a:effectLst/>
                <a:latin typeface="Aptos Serif" panose="02020604070405020304" pitchFamily="18" charset="0"/>
                <a:ea typeface="Aptos" panose="020B0004020202020204" pitchFamily="34" charset="0"/>
                <a:cs typeface="Times New Roman" panose="02020603050405020304" pitchFamily="18" charset="0"/>
              </a:rPr>
              <a:t>Recently, our team was awarded a larger Level III grant to support three years of active development work. Here I’m obliged to mention that </a:t>
            </a:r>
            <a:r>
              <a:rPr lang="en-US" i="1" kern="100" dirty="0">
                <a:effectLst/>
                <a:latin typeface="Aptos Serif" panose="02020604070405020304" pitchFamily="18" charset="0"/>
                <a:ea typeface="Aptos" panose="020B0004020202020204" pitchFamily="34" charset="0"/>
                <a:cs typeface="Times New Roman" panose="02020603050405020304" pitchFamily="18" charset="0"/>
              </a:rPr>
              <a:t>any views, findings, conclusions, or recommendations expressed in my talk today do not necessarily represent those of the NEH</a:t>
            </a:r>
            <a:r>
              <a:rPr lang="en-US" kern="100" dirty="0">
                <a:effectLst/>
                <a:latin typeface="Aptos Serif" panose="02020604070405020304" pitchFamily="18" charset="0"/>
                <a:ea typeface="Aptos" panose="020B0004020202020204" pitchFamily="34" charset="0"/>
                <a:cs typeface="Times New Roman" panose="02020603050405020304" pitchFamily="18" charset="0"/>
              </a:rPr>
              <a:t>. </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8F19AC9-A103-460C-8A27-1650869D6B25}" type="slidenum">
              <a:rPr lang="en-US" smtClean="0"/>
              <a:t>16</a:t>
            </a:fld>
            <a:endParaRPr lang="en-US"/>
          </a:p>
        </p:txBody>
      </p:sp>
    </p:spTree>
    <p:extLst>
      <p:ext uri="{BB962C8B-B14F-4D97-AF65-F5344CB8AC3E}">
        <p14:creationId xmlns:p14="http://schemas.microsoft.com/office/powerpoint/2010/main" val="24640298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100" dirty="0">
                <a:effectLst/>
                <a:latin typeface="Aptos Serif" panose="02020604070405020304" pitchFamily="18" charset="0"/>
                <a:ea typeface="Aptos" panose="020B0004020202020204" pitchFamily="34" charset="0"/>
                <a:cs typeface="Times New Roman" panose="02020603050405020304" pitchFamily="18" charset="0"/>
              </a:rPr>
              <a:t>I’m also ridiculously lucky to be working with an absolute dream team of </a:t>
            </a:r>
            <a:r>
              <a:rPr lang="en-US" kern="100" dirty="0" err="1">
                <a:effectLst/>
                <a:latin typeface="Aptos Serif" panose="02020604070405020304" pitchFamily="18" charset="0"/>
                <a:ea typeface="Aptos" panose="020B0004020202020204" pitchFamily="34" charset="0"/>
                <a:cs typeface="Times New Roman" panose="02020603050405020304" pitchFamily="18" charset="0"/>
              </a:rPr>
              <a:t>informationists</a:t>
            </a:r>
            <a:r>
              <a:rPr lang="en-US" kern="100" dirty="0">
                <a:effectLst/>
                <a:latin typeface="Aptos Serif" panose="02020604070405020304" pitchFamily="18" charset="0"/>
                <a:ea typeface="Aptos" panose="020B0004020202020204" pitchFamily="34" charset="0"/>
                <a:cs typeface="Times New Roman" panose="02020603050405020304" pitchFamily="18" charset="0"/>
              </a:rPr>
              <a:t>, researchers, developers, and administrative staff from the College of Arts and Sciences, the UO Libraries, and Central Information Services at UO. Not to mention a killer advisory board of theater researchers and practitioners (including CMU’s own Professor Makonnen), data scientists and storytellers, librarians, technologists, professional genealogists, and digital humanists. </a:t>
            </a:r>
            <a:r>
              <a:rPr lang="en-US" dirty="0">
                <a:effectLst/>
                <a:latin typeface="Aptos Serif" panose="02020604070405020304" pitchFamily="18" charset="0"/>
                <a:ea typeface="Aptos" panose="020B0004020202020204" pitchFamily="34" charset="0"/>
              </a:rPr>
              <a:t>With the next three years of funding, our team is extending the dataset with additional primary and reference sources; enhancing interoperability with other projects using Linked Open Data; and upgrading the technical infrastructure to (hopefully) avoid the fate of our predecessor. </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000" dirty="0"/>
          </a:p>
        </p:txBody>
      </p:sp>
      <p:sp>
        <p:nvSpPr>
          <p:cNvPr id="4" name="Slide Number Placeholder 3"/>
          <p:cNvSpPr>
            <a:spLocks noGrp="1"/>
          </p:cNvSpPr>
          <p:nvPr>
            <p:ph type="sldNum" sz="quarter" idx="10"/>
          </p:nvPr>
        </p:nvSpPr>
        <p:spPr/>
        <p:txBody>
          <a:bodyPr/>
          <a:lstStyle/>
          <a:p>
            <a:fld id="{68F19AC9-A103-460C-8A27-1650869D6B25}" type="slidenum">
              <a:rPr lang="en-US" smtClean="0"/>
              <a:t>17</a:t>
            </a:fld>
            <a:endParaRPr lang="en-US"/>
          </a:p>
        </p:txBody>
      </p:sp>
    </p:spTree>
    <p:extLst>
      <p:ext uri="{BB962C8B-B14F-4D97-AF65-F5344CB8AC3E}">
        <p14:creationId xmlns:p14="http://schemas.microsoft.com/office/powerpoint/2010/main" val="18537320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from Lawrence University Archives</a:t>
            </a:r>
          </a:p>
        </p:txBody>
      </p:sp>
      <p:sp>
        <p:nvSpPr>
          <p:cNvPr id="4" name="Slide Number Placeholder 3"/>
          <p:cNvSpPr>
            <a:spLocks noGrp="1"/>
          </p:cNvSpPr>
          <p:nvPr>
            <p:ph type="sldNum" sz="quarter" idx="10"/>
          </p:nvPr>
        </p:nvSpPr>
        <p:spPr/>
        <p:txBody>
          <a:bodyPr/>
          <a:lstStyle/>
          <a:p>
            <a:fld id="{68F19AC9-A103-460C-8A27-1650869D6B25}" type="slidenum">
              <a:rPr lang="en-US" smtClean="0"/>
              <a:t>18</a:t>
            </a:fld>
            <a:endParaRPr lang="en-US"/>
          </a:p>
        </p:txBody>
      </p:sp>
    </p:spTree>
    <p:extLst>
      <p:ext uri="{BB962C8B-B14F-4D97-AF65-F5344CB8AC3E}">
        <p14:creationId xmlns:p14="http://schemas.microsoft.com/office/powerpoint/2010/main" val="752466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r>
              <a:rPr lang="en-US" dirty="0">
                <a:effectLst/>
                <a:latin typeface="Aptos Serif" panose="02020604070405020304" pitchFamily="18" charset="0"/>
                <a:ea typeface="Aptos" panose="020B0004020202020204" pitchFamily="34" charset="0"/>
              </a:rPr>
              <a:t>For example, the English Short Title Catalog has been down for over a year, following the massive cyberattack on the British Library. If you would have asked me to bet on resources that would be around throughout my career, I would have put money on estc.bl.uk, simply because of the simplicity of the technical implementation, the widespread use and citation of the resource, and the (perceived) longevity and stability of the host institution. Thankfully, the Print and Probability project here at CMU has saved our bacon by mirroring a snapshot of the database from a year ago. </a:t>
            </a:r>
            <a:endParaRPr lang="en-US" sz="1000" dirty="0"/>
          </a:p>
        </p:txBody>
      </p:sp>
      <p:sp>
        <p:nvSpPr>
          <p:cNvPr id="4" name="Slide Number Placeholder 3"/>
          <p:cNvSpPr>
            <a:spLocks noGrp="1"/>
          </p:cNvSpPr>
          <p:nvPr>
            <p:ph type="sldNum" sz="quarter" idx="5"/>
          </p:nvPr>
        </p:nvSpPr>
        <p:spPr/>
        <p:txBody>
          <a:bodyPr/>
          <a:lstStyle/>
          <a:p>
            <a:fld id="{D3E85B56-43D2-4629-B997-E9E607163F0C}" type="slidenum">
              <a:rPr lang="en-US" smtClean="0"/>
              <a:t>19</a:t>
            </a:fld>
            <a:endParaRPr lang="en-US"/>
          </a:p>
        </p:txBody>
      </p:sp>
    </p:spTree>
    <p:extLst>
      <p:ext uri="{BB962C8B-B14F-4D97-AF65-F5344CB8AC3E}">
        <p14:creationId xmlns:p14="http://schemas.microsoft.com/office/powerpoint/2010/main" val="4284129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r>
              <a:rPr lang="en-US" dirty="0">
                <a:effectLst/>
                <a:latin typeface="Aptos Serif" panose="02020604070405020304" pitchFamily="18" charset="0"/>
                <a:ea typeface="Aptos" panose="020B0004020202020204" pitchFamily="34" charset="0"/>
              </a:rPr>
              <a:t>To supplement it, my team has also installed the ESTC on CD-ROM from 2003. Still works great, surprisingly enough. Still, I do find myself wishing UO had hung onto all the printed short title catalogs I used to refer to back in grad school.</a:t>
            </a:r>
            <a:endParaRPr lang="en-US" sz="1000" dirty="0"/>
          </a:p>
        </p:txBody>
      </p:sp>
      <p:sp>
        <p:nvSpPr>
          <p:cNvPr id="4" name="Slide Number Placeholder 3"/>
          <p:cNvSpPr>
            <a:spLocks noGrp="1"/>
          </p:cNvSpPr>
          <p:nvPr>
            <p:ph type="sldNum" sz="quarter" idx="5"/>
          </p:nvPr>
        </p:nvSpPr>
        <p:spPr/>
        <p:txBody>
          <a:bodyPr/>
          <a:lstStyle/>
          <a:p>
            <a:fld id="{D3E85B56-43D2-4629-B997-E9E607163F0C}" type="slidenum">
              <a:rPr lang="en-US" smtClean="0"/>
              <a:t>20</a:t>
            </a:fld>
            <a:endParaRPr lang="en-US"/>
          </a:p>
        </p:txBody>
      </p:sp>
    </p:spTree>
    <p:extLst>
      <p:ext uri="{BB962C8B-B14F-4D97-AF65-F5344CB8AC3E}">
        <p14:creationId xmlns:p14="http://schemas.microsoft.com/office/powerpoint/2010/main" val="3769532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r>
              <a:rPr lang="en-US" dirty="0">
                <a:effectLst/>
                <a:latin typeface="Aptos Serif" panose="02020604070405020304" pitchFamily="18" charset="0"/>
                <a:ea typeface="Aptos" panose="020B0004020202020204" pitchFamily="34" charset="0"/>
              </a:rPr>
              <a:t>Unfortunately, like many institutions, mine seems to have decided (largely without consulting domain OR key library faculty) that print reference collections are no longer needed, since digitized resources are forever. </a:t>
            </a:r>
            <a:endParaRPr lang="en-US" sz="1000" dirty="0"/>
          </a:p>
        </p:txBody>
      </p:sp>
      <p:sp>
        <p:nvSpPr>
          <p:cNvPr id="4" name="Slide Number Placeholder 3"/>
          <p:cNvSpPr>
            <a:spLocks noGrp="1"/>
          </p:cNvSpPr>
          <p:nvPr>
            <p:ph type="sldNum" sz="quarter" idx="5"/>
          </p:nvPr>
        </p:nvSpPr>
        <p:spPr/>
        <p:txBody>
          <a:bodyPr/>
          <a:lstStyle/>
          <a:p>
            <a:fld id="{D3E85B56-43D2-4629-B997-E9E607163F0C}" type="slidenum">
              <a:rPr lang="en-US" smtClean="0"/>
              <a:t>21</a:t>
            </a:fld>
            <a:endParaRPr lang="en-US"/>
          </a:p>
        </p:txBody>
      </p:sp>
    </p:spTree>
    <p:extLst>
      <p:ext uri="{BB962C8B-B14F-4D97-AF65-F5344CB8AC3E}">
        <p14:creationId xmlns:p14="http://schemas.microsoft.com/office/powerpoint/2010/main" val="8263801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r>
              <a:rPr lang="en-US" b="0" i="0" dirty="0">
                <a:solidFill>
                  <a:srgbClr val="000000"/>
                </a:solidFill>
                <a:effectLst/>
              </a:rPr>
              <a:t>https://xkcd.com/1909</a:t>
            </a:r>
          </a:p>
          <a:p>
            <a:endParaRPr lang="en-US" b="0" i="0" dirty="0">
              <a:solidFill>
                <a:srgbClr val="000000"/>
              </a:solidFill>
              <a:effectLst/>
            </a:endParaRPr>
          </a:p>
          <a:p>
            <a:r>
              <a:rPr lang="en-US" dirty="0"/>
              <a:t>My access to resources on [SUBJECT] over time:</a:t>
            </a:r>
          </a:p>
          <a:p>
            <a:r>
              <a:rPr lang="en-US" dirty="0"/>
              <a:t>[Below, a timeline and a graph with gray bars is shown:]</a:t>
            </a:r>
          </a:p>
          <a:p>
            <a:r>
              <a:rPr lang="en-US" dirty="0"/>
              <a:t>[1980s-past 2020:] Book on subject </a:t>
            </a:r>
          </a:p>
          <a:p>
            <a:r>
              <a:rPr lang="en-US" dirty="0"/>
              <a:t>[Early 2000s-past 2020:] [SUBJECT].pdf </a:t>
            </a:r>
          </a:p>
          <a:p>
            <a:r>
              <a:rPr lang="en-US" dirty="0"/>
              <a:t>[2000-2010:][SUBJECT] web database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[Small bar, 2000-2016/17:] Site goes down, backend data not on archive.org, Java frontend no longer runs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[2010-2015/16:][SUBJECT] mobile app (Local university project)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Broken on new OS, not updated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[2000-2010:][SUBJECT] analysis software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Broken on new OS, not updated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[Late 1990s-late 2000s:]Interactive [SUBJECT] CD-ROM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CD scratched; new computer has no CD drive anyway.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[1980s-past 2020:]Library microfilm [SUBJECT] collection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[Caption below the panel:]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unsettling to realize how quickly digital resources can disappear without ongoing work to maintain them.</a:t>
            </a:r>
            <a:br>
              <a:rPr lang="en-US" dirty="0"/>
            </a:br>
            <a:endParaRPr lang="en-US" b="0" i="0" dirty="0">
              <a:solidFill>
                <a:srgbClr val="000000"/>
              </a:solidFill>
              <a:effectLst/>
            </a:endParaRPr>
          </a:p>
          <a:p>
            <a:r>
              <a:rPr lang="en-US" b="0" i="0" dirty="0">
                <a:solidFill>
                  <a:srgbClr val="000000"/>
                </a:solidFill>
                <a:effectLst/>
              </a:rPr>
              <a:t>Hover-over text: I spent a long time thinking about how to design a system for long-term organization and storage of subject-specific informational resources without needing ongoing work from the experts who created them, only to realized I'd just reinvented libraries.</a:t>
            </a:r>
            <a:endParaRPr lang="en-US" dirty="0"/>
          </a:p>
        </p:txBody>
      </p:sp>
      <p:sp>
        <p:nvSpPr>
          <p:cNvPr id="4" name="Slide Number Placeholder 3"/>
          <p:cNvSpPr>
            <a:spLocks noGrp="1"/>
          </p:cNvSpPr>
          <p:nvPr>
            <p:ph type="sldNum" sz="quarter" idx="5"/>
          </p:nvPr>
        </p:nvSpPr>
        <p:spPr/>
        <p:txBody>
          <a:bodyPr/>
          <a:lstStyle/>
          <a:p>
            <a:fld id="{D3E85B56-43D2-4629-B997-E9E607163F0C}" type="slidenum">
              <a:rPr lang="en-US" smtClean="0"/>
              <a:t>22</a:t>
            </a:fld>
            <a:endParaRPr lang="en-US"/>
          </a:p>
        </p:txBody>
      </p:sp>
    </p:spTree>
    <p:extLst>
      <p:ext uri="{BB962C8B-B14F-4D97-AF65-F5344CB8AC3E}">
        <p14:creationId xmlns:p14="http://schemas.microsoft.com/office/powerpoint/2010/main" val="2058970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endParaRPr lang="en-US" dirty="0"/>
          </a:p>
          <a:p>
            <a:r>
              <a:rPr lang="en-US" dirty="0"/>
              <a:t>This is our nascent reference library in the office used by the London Stage Database team – mostly made up of volumes the Libraries had moved from reference to stacks in preparation for retirement, along with a full set of The London Stage, 1660-1800 </a:t>
            </a:r>
            <a:r>
              <a:rPr lang="en-US" dirty="0" err="1"/>
              <a:t>frankensteined</a:t>
            </a:r>
            <a:r>
              <a:rPr lang="en-US" dirty="0"/>
              <a:t> together from half a dozen rare booksellers. </a:t>
            </a:r>
          </a:p>
          <a:p>
            <a:endParaRPr lang="en-US" dirty="0"/>
          </a:p>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We know that websites are hacked, project leaders change jobs, teams lose funding because asking for money to sustain and preserve existing work is a much harder sell than promising to do something new. </a:t>
            </a:r>
            <a:r>
              <a:rPr lang="en-US" kern="100" dirty="0">
                <a:effectLst/>
                <a:ea typeface="Times New Roman" panose="02020603050405020304" pitchFamily="18" charset="0"/>
                <a:cs typeface="Times New Roman" panose="02020603050405020304" pitchFamily="18" charset="0"/>
              </a:rPr>
              <a:t>Returning to the theater analogy: m</a:t>
            </a:r>
            <a:r>
              <a:rPr lang="en-US" kern="100" dirty="0">
                <a:effectLst/>
                <a:ea typeface="Aptos" panose="020B0004020202020204" pitchFamily="34" charset="0"/>
                <a:cs typeface="Times New Roman" panose="02020603050405020304" pitchFamily="18" charset="0"/>
              </a:rPr>
              <a:t>aintaining any space of collective cultural production—whether that be a physical playhouse, a theatrical repertory, or a digital humanities project—requires constant, often invisible work by a network of individuals who care enough about the underlying material to continually transform it as times and technologies change. And they do change. </a:t>
            </a:r>
          </a:p>
          <a:p>
            <a:endParaRPr lang="en-US" dirty="0"/>
          </a:p>
        </p:txBody>
      </p:sp>
      <p:sp>
        <p:nvSpPr>
          <p:cNvPr id="4" name="Slide Number Placeholder 3"/>
          <p:cNvSpPr>
            <a:spLocks noGrp="1"/>
          </p:cNvSpPr>
          <p:nvPr>
            <p:ph type="sldNum" sz="quarter" idx="5"/>
          </p:nvPr>
        </p:nvSpPr>
        <p:spPr/>
        <p:txBody>
          <a:bodyPr/>
          <a:lstStyle/>
          <a:p>
            <a:fld id="{D3E85B56-43D2-4629-B997-E9E607163F0C}" type="slidenum">
              <a:rPr lang="en-US" smtClean="0"/>
              <a:t>23</a:t>
            </a:fld>
            <a:endParaRPr lang="en-US"/>
          </a:p>
        </p:txBody>
      </p:sp>
    </p:spTree>
    <p:extLst>
      <p:ext uri="{BB962C8B-B14F-4D97-AF65-F5344CB8AC3E}">
        <p14:creationId xmlns:p14="http://schemas.microsoft.com/office/powerpoint/2010/main" val="26013932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100" dirty="0">
                <a:effectLst/>
                <a:ea typeface="Aptos" panose="020B0004020202020204" pitchFamily="34" charset="0"/>
                <a:cs typeface="Times New Roman" panose="02020603050405020304" pitchFamily="18" charset="0"/>
              </a:rPr>
              <a:t>Websites are hacked, project leaders change jobs, teams lose funding because asking for money to sustain and preserve existing work is a much harder sell than promising to do something new. </a:t>
            </a:r>
            <a:r>
              <a:rPr lang="en-US" kern="100" dirty="0">
                <a:effectLst/>
                <a:ea typeface="Times New Roman" panose="02020603050405020304" pitchFamily="18" charset="0"/>
                <a:cs typeface="Times New Roman" panose="02020603050405020304" pitchFamily="18" charset="0"/>
              </a:rPr>
              <a:t>The disappearance of the London Stage Information Bank in the 1980s vividly illustrates the particular risks of untimely loss that arise when the material conditions of technology development meet those of humanities scholarship. As project director Ben R. Schneider, Jr. put it in a 1976 letter to a skeptical patron: </a:t>
            </a:r>
            <a:r>
              <a:rPr lang="en-US" kern="100" dirty="0">
                <a:effectLst/>
                <a:ea typeface="Aptos" panose="020B0004020202020204" pitchFamily="34" charset="0"/>
                <a:cs typeface="Times New Roman" panose="02020603050405020304" pitchFamily="18" charset="0"/>
              </a:rPr>
              <a:t>“Our system cannot become obsolete from advances in hardware, because our programs are written in BASIC and PL/1, assiduously supported by Digital Equipment Corporation and IBM, the two leading computer manufacturers: there is no chance that either will build computers that are incompatible with these programming languages, or that Lawrence would be so foolhardy as to buy computers incompatible with ten years programming work.”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kern="100" dirty="0">
              <a:effectLs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kern="100" dirty="0">
                <a:effectLst/>
                <a:ea typeface="Aptos" panose="020B0004020202020204" pitchFamily="34" charset="0"/>
                <a:cs typeface="Times New Roman" panose="02020603050405020304" pitchFamily="18" charset="0"/>
              </a:rPr>
              <a:t>Now, I’ve been showing people this quotation for a decade and telling anyone who will listen that we need to learn from the past. And wouldn’t you know that the following line appears in my data management plan for the latest London Stage Database grant: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kern="100" dirty="0">
              <a:effectLs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kern="100" dirty="0">
              <a:effectLst/>
              <a:ea typeface="Aptos" panose="020B0004020202020204" pitchFamily="34" charset="0"/>
              <a:cs typeface="Times New Roman" panose="02020603050405020304" pitchFamily="18" charset="0"/>
            </a:endParaRPr>
          </a:p>
          <a:p>
            <a:endParaRPr lang="en-US" sz="1000" dirty="0"/>
          </a:p>
        </p:txBody>
      </p:sp>
      <p:sp>
        <p:nvSpPr>
          <p:cNvPr id="4" name="Slide Number Placeholder 3"/>
          <p:cNvSpPr>
            <a:spLocks noGrp="1"/>
          </p:cNvSpPr>
          <p:nvPr>
            <p:ph type="sldNum" sz="quarter" idx="10"/>
          </p:nvPr>
        </p:nvSpPr>
        <p:spPr/>
        <p:txBody>
          <a:bodyPr/>
          <a:lstStyle/>
          <a:p>
            <a:fld id="{68F19AC9-A103-460C-8A27-1650869D6B25}" type="slidenum">
              <a:rPr lang="en-US" smtClean="0"/>
              <a:t>24</a:t>
            </a:fld>
            <a:endParaRPr lang="en-US"/>
          </a:p>
        </p:txBody>
      </p:sp>
    </p:spTree>
    <p:extLst>
      <p:ext uri="{BB962C8B-B14F-4D97-AF65-F5344CB8AC3E}">
        <p14:creationId xmlns:p14="http://schemas.microsoft.com/office/powerpoint/2010/main" val="4906989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100" dirty="0">
                <a:effectLst/>
                <a:ea typeface="Aptos" panose="020B0004020202020204" pitchFamily="34" charset="0"/>
                <a:cs typeface="Times New Roman" panose="02020603050405020304" pitchFamily="18" charset="0"/>
              </a:rPr>
              <a:t>“The project team will continue to promote data access, reuse, and distribution by…submitting the final project data and metadata for re-review and re-federation into the Advanced Research Consortium’s 18thConnect and NINES discovery platforms.”</a:t>
            </a:r>
          </a:p>
          <a:p>
            <a:endParaRPr lang="en-US" dirty="0"/>
          </a:p>
          <a:p>
            <a:r>
              <a:rPr lang="en-US" dirty="0"/>
              <a:t>Images: 18thConnect.org now throws an error that the site can’t be reached; 404 error showing that the entire ARC domain is down.</a:t>
            </a:r>
          </a:p>
        </p:txBody>
      </p:sp>
      <p:sp>
        <p:nvSpPr>
          <p:cNvPr id="4" name="Slide Number Placeholder 3"/>
          <p:cNvSpPr>
            <a:spLocks noGrp="1"/>
          </p:cNvSpPr>
          <p:nvPr>
            <p:ph type="sldNum" sz="quarter" idx="5"/>
          </p:nvPr>
        </p:nvSpPr>
        <p:spPr/>
        <p:txBody>
          <a:bodyPr/>
          <a:lstStyle/>
          <a:p>
            <a:fld id="{D3E85B56-43D2-4629-B997-E9E607163F0C}" type="slidenum">
              <a:rPr lang="en-US" smtClean="0"/>
              <a:t>25</a:t>
            </a:fld>
            <a:endParaRPr lang="en-US"/>
          </a:p>
        </p:txBody>
      </p:sp>
    </p:spTree>
    <p:extLst>
      <p:ext uri="{BB962C8B-B14F-4D97-AF65-F5344CB8AC3E}">
        <p14:creationId xmlns:p14="http://schemas.microsoft.com/office/powerpoint/2010/main" val="2224733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E85B56-43D2-4629-B997-E9E607163F0C}" type="slidenum">
              <a:rPr lang="en-US" smtClean="0"/>
              <a:t>26</a:t>
            </a:fld>
            <a:endParaRPr lang="en-US"/>
          </a:p>
        </p:txBody>
      </p:sp>
    </p:spTree>
    <p:extLst>
      <p:ext uri="{BB962C8B-B14F-4D97-AF65-F5344CB8AC3E}">
        <p14:creationId xmlns:p14="http://schemas.microsoft.com/office/powerpoint/2010/main" val="39838627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r>
              <a:rPr lang="en-US" dirty="0"/>
              <a:t>Sociotechnical Sustainability Roadmap, Pitt Visual Media Workshop: sustainingdh.net </a:t>
            </a:r>
          </a:p>
          <a:p>
            <a:endParaRPr lang="en-US" dirty="0"/>
          </a:p>
          <a:p>
            <a:pPr marL="0" marR="0" indent="457200">
              <a:spcBef>
                <a:spcPts val="0"/>
              </a:spcBef>
              <a:spcAft>
                <a:spcPts val="0"/>
              </a:spcAft>
            </a:pPr>
            <a:r>
              <a:rPr lang="en-US" kern="100" dirty="0">
                <a:effectLst/>
                <a:ea typeface="Times New Roman" panose="02020603050405020304" pitchFamily="18" charset="0"/>
                <a:cs typeface="Times New Roman" panose="02020603050405020304" pitchFamily="18" charset="0"/>
              </a:rPr>
              <a:t>Of course, we do our best. I and another member of the team, Todd </a:t>
            </a:r>
            <a:r>
              <a:rPr lang="en-US" kern="100" dirty="0" err="1">
                <a:effectLst/>
                <a:ea typeface="Times New Roman" panose="02020603050405020304" pitchFamily="18" charset="0"/>
                <a:cs typeface="Times New Roman" panose="02020603050405020304" pitchFamily="18" charset="0"/>
              </a:rPr>
              <a:t>Hugie</a:t>
            </a:r>
            <a:r>
              <a:rPr lang="en-US" kern="100" dirty="0">
                <a:effectLst/>
                <a:ea typeface="Times New Roman" panose="02020603050405020304" pitchFamily="18" charset="0"/>
                <a:cs typeface="Times New Roman" panose="02020603050405020304" pitchFamily="18" charset="0"/>
              </a:rPr>
              <a:t>, had the opportunity to participate in one of the “Sustaining Digital Humanities” Institutes run by folks from the Sociotechnical Sustainability Roadmap project at Pitt. We adopt many of the best practices that we know help to promote discovery, access, and reuse: FAIR data principles (go-fair.org); portable, non-proprietary file formats; open-source programming languages and development stacks; robust version control and documentation; etc. We have little doubt that our open research practices will help to ensure the continued existence of our dataset and code, and their availability to researchers in some form for decades to come. </a:t>
            </a:r>
            <a:endParaRPr lang="en-US" kern="100" dirty="0">
              <a:effectLst/>
              <a:ea typeface="Aptos" panose="020B0004020202020204" pitchFamily="34" charset="0"/>
              <a:cs typeface="Times New Roman" panose="02020603050405020304" pitchFamily="18" charset="0"/>
            </a:endParaRPr>
          </a:p>
          <a:p>
            <a:pPr marL="0" marR="0" indent="457200">
              <a:spcBef>
                <a:spcPts val="0"/>
              </a:spcBef>
              <a:spcAft>
                <a:spcPts val="0"/>
              </a:spcAft>
            </a:pPr>
            <a:r>
              <a:rPr lang="en-US" kern="100" dirty="0">
                <a:effectLst/>
                <a:ea typeface="Times New Roman" panose="02020603050405020304" pitchFamily="18" charset="0"/>
                <a:cs typeface="Times New Roman" panose="02020603050405020304" pitchFamily="18" charset="0"/>
              </a:rPr>
              <a:t>We’ve also learned a lot from STSR and from the work of folks like Jess Otis at GMU about the importance of distinguishing between sustainability and preservation. It requires much more ongoing effort to ensure the continued availability of a stable, secure, fully functional version of the project on the open web that can be experienced as it was designed. </a:t>
            </a:r>
            <a:endParaRPr lang="en-US" kern="100" dirty="0">
              <a:effectLst/>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3E85B56-43D2-4629-B997-E9E607163F0C}" type="slidenum">
              <a:rPr lang="en-US" smtClean="0"/>
              <a:t>27</a:t>
            </a:fld>
            <a:endParaRPr lang="en-US"/>
          </a:p>
        </p:txBody>
      </p:sp>
    </p:spTree>
    <p:extLst>
      <p:ext uri="{BB962C8B-B14F-4D97-AF65-F5344CB8AC3E}">
        <p14:creationId xmlns:p14="http://schemas.microsoft.com/office/powerpoint/2010/main" val="3379958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296863"/>
            <a:ext cx="3844925" cy="2162175"/>
          </a:xfrm>
        </p:spPr>
      </p:sp>
      <p:sp>
        <p:nvSpPr>
          <p:cNvPr id="3" name="Notes Placeholder 2"/>
          <p:cNvSpPr>
            <a:spLocks noGrp="1"/>
          </p:cNvSpPr>
          <p:nvPr>
            <p:ph type="body" idx="1"/>
          </p:nvPr>
        </p:nvSpPr>
        <p:spPr>
          <a:xfrm>
            <a:off x="0" y="2464393"/>
            <a:ext cx="6741994" cy="4220570"/>
          </a:xfrm>
        </p:spPr>
        <p:txBody>
          <a:bodyPr/>
          <a:lstStyle/>
          <a:p>
            <a:r>
              <a:rPr lang="en-US" b="0" i="0" dirty="0">
                <a:solidFill>
                  <a:srgbClr val="232323"/>
                </a:solidFill>
                <a:effectLst/>
              </a:rPr>
              <a:t>"</a:t>
            </a:r>
            <a:r>
              <a:rPr lang="en-US" b="0" i="0" dirty="0">
                <a:effectLst/>
                <a:hlinkClick r:id="rId3"/>
              </a:rPr>
              <a:t>Server room</a:t>
            </a:r>
            <a:r>
              <a:rPr lang="en-US" b="0" i="0" dirty="0">
                <a:solidFill>
                  <a:srgbClr val="232323"/>
                </a:solidFill>
                <a:effectLst/>
              </a:rPr>
              <a:t>" by </a:t>
            </a:r>
            <a:r>
              <a:rPr lang="en-US" b="0" i="0" dirty="0" err="1">
                <a:effectLst/>
                <a:hlinkClick r:id="rId4"/>
              </a:rPr>
              <a:t>torkildr</a:t>
            </a:r>
            <a:r>
              <a:rPr lang="en-US" b="0" i="0" dirty="0">
                <a:solidFill>
                  <a:srgbClr val="232323"/>
                </a:solidFill>
                <a:effectLst/>
              </a:rPr>
              <a:t> is licensed under </a:t>
            </a:r>
            <a:r>
              <a:rPr lang="en-US" b="0" i="0" dirty="0">
                <a:effectLst/>
                <a:hlinkClick r:id="rId5"/>
              </a:rPr>
              <a:t>CC BY-SA 2.0</a:t>
            </a:r>
            <a:r>
              <a:rPr lang="en-US" b="0" i="0" dirty="0">
                <a:solidFill>
                  <a:srgbClr val="232323"/>
                </a:solidFill>
                <a:effectLst/>
              </a:rPr>
              <a:t>.</a:t>
            </a:r>
          </a:p>
          <a:p>
            <a:endParaRPr lang="en-US" b="0" i="0" dirty="0">
              <a:solidFill>
                <a:srgbClr val="232323"/>
              </a:solidFill>
              <a:effectLst/>
            </a:endParaRPr>
          </a:p>
          <a:p>
            <a:pPr marL="0" marR="0" indent="457200">
              <a:spcBef>
                <a:spcPts val="0"/>
              </a:spcBef>
              <a:spcAft>
                <a:spcPts val="0"/>
              </a:spcAft>
            </a:pPr>
            <a:r>
              <a:rPr lang="en-US" kern="100" dirty="0">
                <a:effectLst/>
                <a:ea typeface="Times New Roman" panose="02020603050405020304" pitchFamily="18" charset="0"/>
                <a:cs typeface="Times New Roman" panose="02020603050405020304" pitchFamily="18" charset="0"/>
              </a:rPr>
              <a:t>The idiosyncrasies of institutional web hosting arrangements—not to mention, their vulnerability to the larger forces of economic and organizational precarity across the U.S. higher education sector—render web hosting and server-side maintenance the single most important sociotechnical vulnerability facing the field of DH today.  </a:t>
            </a:r>
            <a:endParaRPr lang="en-US" kern="100" dirty="0">
              <a:effectLst/>
              <a:ea typeface="Aptos" panose="020B0004020202020204" pitchFamily="34" charset="0"/>
              <a:cs typeface="Times New Roman" panose="02020603050405020304" pitchFamily="18" charset="0"/>
            </a:endParaRPr>
          </a:p>
          <a:p>
            <a:pPr marL="0" marR="0" indent="457200">
              <a:spcBef>
                <a:spcPts val="0"/>
              </a:spcBef>
              <a:spcAft>
                <a:spcPts val="0"/>
              </a:spcAft>
            </a:pPr>
            <a:r>
              <a:rPr lang="en-US" kern="100" dirty="0">
                <a:effectLst/>
                <a:ea typeface="Times New Roman" panose="02020603050405020304" pitchFamily="18" charset="0"/>
                <a:cs typeface="Times New Roman" panose="02020603050405020304" pitchFamily="18" charset="0"/>
              </a:rPr>
              <a:t>In the absence of a federal research computing infrastructure open to digital humanities practitioners, the care and feeding of web-based DH projects requires strong and ongoing commitments from academic and cultural heritage institutions. Yet securing these commitments is entirely contingent on local contexts that can be intricate and remain largely invisible to most researchers. Addressing the challenges of virtual machine access, domain registration, and server-side maintenance has required radically different approaches within the distinct socio-technical landscapes of my two institutions. Securing an extended web hosting agreement at Utah State University during the project’s NEH-funded development phase in 2018-19 was challenging because of that university’s radically decentralized computing infrastructure, a relic of security measures taken to protect the former NASA research hub from remote hacking and surveillance. As a result, it was easy for our team to get direct access to a university-owned virtual machine, but almost prohibitively difficult to hook that server up with other computing resources or even assign the site to the usu.edu domain. </a:t>
            </a:r>
            <a:endParaRPr lang="en-US" kern="100" dirty="0">
              <a:effectLst/>
              <a:ea typeface="Aptos" panose="020B0004020202020204" pitchFamily="34" charset="0"/>
              <a:cs typeface="Times New Roman" panose="02020603050405020304" pitchFamily="18" charset="0"/>
            </a:endParaRPr>
          </a:p>
          <a:p>
            <a:pPr marL="0" marR="0" indent="457200">
              <a:spcBef>
                <a:spcPts val="0"/>
              </a:spcBef>
              <a:spcAft>
                <a:spcPts val="0"/>
              </a:spcAft>
            </a:pPr>
            <a:r>
              <a:rPr lang="en-US" kern="100" dirty="0">
                <a:effectLst/>
                <a:ea typeface="Times New Roman" panose="02020603050405020304" pitchFamily="18" charset="0"/>
                <a:cs typeface="Times New Roman" panose="02020603050405020304" pitchFamily="18" charset="0"/>
              </a:rPr>
              <a:t>Web hosting is likewise a pain point at UO, but for different reasons: the centralization of Information Services has created a one-stop shop for integration of university-licensed enterprise solutions like Microsoft Azure on uoregon.edu sites, but it has also limited faculty members’ direct access to host custom research-driven websites on UO servers. UO’s research computing infrastructures, like those of many major research universities, respond primarily to STEM funding imperatives; increasingly, the research computing infrastructure on our campus is also being shaped by the needs of the explosively growing Data Science Initiative Institutional incentives push researchers to centrally supported software and hosting solutions that reflect enterprise software logics and economies of scale, rather than the needs and values of humanities scholarship. The push to enterprise solutions represents the </a:t>
            </a:r>
            <a:r>
              <a:rPr lang="en-US" kern="100" dirty="0" err="1">
                <a:effectLst/>
                <a:ea typeface="Times New Roman" panose="02020603050405020304" pitchFamily="18" charset="0"/>
                <a:cs typeface="Times New Roman" panose="02020603050405020304" pitchFamily="18" charset="0"/>
              </a:rPr>
              <a:t>technocapitalist</a:t>
            </a:r>
            <a:r>
              <a:rPr lang="en-US" kern="100" dirty="0">
                <a:effectLst/>
                <a:ea typeface="Times New Roman" panose="02020603050405020304" pitchFamily="18" charset="0"/>
                <a:cs typeface="Times New Roman" panose="02020603050405020304" pitchFamily="18" charset="0"/>
              </a:rPr>
              <a:t> imperative to outsource and automate, which we in the humanities should resist but too often capitulate to, imagining ourselves outside of or above these structures in which we are complicit (see Mak, “The Sweatshops of the Digital Humanities;” </a:t>
            </a:r>
            <a:r>
              <a:rPr lang="en-US" kern="100" dirty="0" err="1">
                <a:effectLst/>
                <a:ea typeface="Times New Roman" panose="02020603050405020304" pitchFamily="18" charset="0"/>
                <a:cs typeface="Times New Roman" panose="02020603050405020304" pitchFamily="18" charset="0"/>
              </a:rPr>
              <a:t>Risam</a:t>
            </a:r>
            <a:r>
              <a:rPr lang="en-US" kern="100" dirty="0">
                <a:effectLst/>
                <a:ea typeface="Times New Roman" panose="02020603050405020304" pitchFamily="18" charset="0"/>
                <a:cs typeface="Times New Roman" panose="02020603050405020304" pitchFamily="18" charset="0"/>
              </a:rPr>
              <a:t>, “The Revolution Will Not Be Turk-</a:t>
            </a:r>
            <a:r>
              <a:rPr lang="en-US" kern="100" dirty="0" err="1">
                <a:effectLst/>
                <a:ea typeface="Times New Roman" panose="02020603050405020304" pitchFamily="18" charset="0"/>
                <a:cs typeface="Times New Roman" panose="02020603050405020304" pitchFamily="18" charset="0"/>
              </a:rPr>
              <a:t>ified</a:t>
            </a:r>
            <a:r>
              <a:rPr lang="en-US" kern="100" dirty="0">
                <a:effectLst/>
                <a:ea typeface="Times New Roman" panose="02020603050405020304" pitchFamily="18" charset="0"/>
                <a:cs typeface="Times New Roman" panose="02020603050405020304" pitchFamily="18" charset="0"/>
              </a:rPr>
              <a:t>”; Burkert, “From Manual to Digital,” etc.). </a:t>
            </a:r>
            <a:r>
              <a:rPr lang="en-US" dirty="0">
                <a:effectLst/>
                <a:ea typeface="Times New Roman" panose="02020603050405020304" pitchFamily="18" charset="0"/>
              </a:rPr>
              <a:t>LSDB continues to advocate for technical infrastructures that is nimble enough to handle individualized projects built using alternative systems and platforms that model potential avenues for broader sociotechnical change.</a:t>
            </a:r>
            <a:endParaRPr lang="en-US" kern="100" dirty="0">
              <a:effectLst/>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3E85B56-43D2-4629-B997-E9E607163F0C}" type="slidenum">
              <a:rPr lang="en-US" smtClean="0"/>
              <a:t>28</a:t>
            </a:fld>
            <a:endParaRPr lang="en-US"/>
          </a:p>
        </p:txBody>
      </p:sp>
    </p:spTree>
    <p:extLst>
      <p:ext uri="{BB962C8B-B14F-4D97-AF65-F5344CB8AC3E}">
        <p14:creationId xmlns:p14="http://schemas.microsoft.com/office/powerpoint/2010/main" val="17951161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100" dirty="0">
                <a:effectLst/>
                <a:ea typeface="Times New Roman" panose="02020603050405020304" pitchFamily="18" charset="0"/>
                <a:cs typeface="Times New Roman" panose="02020603050405020304" pitchFamily="18" charset="0"/>
              </a:rPr>
              <a:t>The central insight of STSR is that technology is irreducibly social: we cannot address technical challenges independent of their social embeddedness. For our team, putting this insight into action means thinking about sustainability not only in terms of file formats, software stacks, and storage media, but also in terms of disciplinary norms, professional incentives, and institutional histories and structures. The tech sector is accustomed to thinking about software “dependencies” as vulnerabilities, for obvious reasons: half of the internet seems to go down for a few days following a major PHP upgrade. Yet interdependence can also be a strength. LSDB is embedded in a web of technical systems that have to all work together, yes; but those systems are supported by the open source software community, rather than dependent on the priorities of a single company. We are also embedded in a web of relationships with to allied projects like Romantic Melodrama, the R/18 Collective, Theatronomics, the Comédie Française Registers Project. Our planned efforts to incorporate more Linked Open Data and to strengthen our ties with the genealogy research community are intentional efforts, not to mitigate, but to </a:t>
            </a:r>
            <a:r>
              <a:rPr lang="en-US" i="1" kern="100" dirty="0">
                <a:effectLst/>
                <a:ea typeface="Times New Roman" panose="02020603050405020304" pitchFamily="18" charset="0"/>
                <a:cs typeface="Times New Roman" panose="02020603050405020304" pitchFamily="18" charset="0"/>
              </a:rPr>
              <a:t>deepen</a:t>
            </a:r>
            <a:r>
              <a:rPr lang="en-US" kern="100" dirty="0">
                <a:effectLst/>
                <a:ea typeface="Times New Roman" panose="02020603050405020304" pitchFamily="18" charset="0"/>
                <a:cs typeface="Times New Roman" panose="02020603050405020304" pitchFamily="18" charset="0"/>
              </a:rPr>
              <a:t> our interdependence with others’ work. By making our work as freely available as possible for others to use and build on, we aim to embed LSDB in the fabric of our disciplines and communities of practice, expanding the network of individuals and institutions who have a stake in sustaining this project.</a:t>
            </a:r>
            <a:endParaRPr lang="en-US" kern="100" dirty="0">
              <a:effectLst/>
              <a:ea typeface="Aptos" panose="020B0004020202020204" pitchFamily="34" charset="0"/>
              <a:cs typeface="Times New Roman" panose="02020603050405020304" pitchFamily="18" charset="0"/>
            </a:endParaRPr>
          </a:p>
          <a:p>
            <a:endParaRPr lang="en-US" sz="1000" dirty="0"/>
          </a:p>
        </p:txBody>
      </p:sp>
      <p:sp>
        <p:nvSpPr>
          <p:cNvPr id="4" name="Slide Number Placeholder 3"/>
          <p:cNvSpPr>
            <a:spLocks noGrp="1"/>
          </p:cNvSpPr>
          <p:nvPr>
            <p:ph type="sldNum" sz="quarter" idx="5"/>
          </p:nvPr>
        </p:nvSpPr>
        <p:spPr/>
        <p:txBody>
          <a:bodyPr/>
          <a:lstStyle/>
          <a:p>
            <a:fld id="{D3E85B56-43D2-4629-B997-E9E607163F0C}" type="slidenum">
              <a:rPr lang="en-US" smtClean="0"/>
              <a:t>29</a:t>
            </a:fld>
            <a:endParaRPr lang="en-US"/>
          </a:p>
        </p:txBody>
      </p:sp>
    </p:spTree>
    <p:extLst>
      <p:ext uri="{BB962C8B-B14F-4D97-AF65-F5344CB8AC3E}">
        <p14:creationId xmlns:p14="http://schemas.microsoft.com/office/powerpoint/2010/main" val="2050334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100" dirty="0">
                <a:effectLst/>
                <a:ea typeface="Times New Roman" panose="02020603050405020304" pitchFamily="18" charset="0"/>
                <a:cs typeface="Times New Roman" panose="02020603050405020304" pitchFamily="18" charset="0"/>
              </a:rPr>
              <a:t>We might think about these twin goals of sustainability and preservation in terms of Diana Taylor’s influential formulation in </a:t>
            </a:r>
            <a:r>
              <a:rPr lang="en-US" i="1" kern="100" dirty="0">
                <a:effectLst/>
                <a:ea typeface="Times New Roman" panose="02020603050405020304" pitchFamily="18" charset="0"/>
                <a:cs typeface="Times New Roman" panose="02020603050405020304" pitchFamily="18" charset="0"/>
              </a:rPr>
              <a:t>The Archive and the Repertoire</a:t>
            </a:r>
            <a:r>
              <a:rPr lang="en-US" kern="100" dirty="0">
                <a:effectLst/>
                <a:ea typeface="Times New Roman" panose="02020603050405020304" pitchFamily="18" charset="0"/>
                <a:cs typeface="Times New Roman" panose="02020603050405020304" pitchFamily="18" charset="0"/>
              </a:rPr>
              <a:t>. The preservation of digital project outputs is not unlike the archive of performance, inscriptions that enlist technologies of memory to bear witness to past configurations of the actor-network and the ways of knowing that emerge from it. Equally important, though, is the repertoire: the embodied and experiential memory embedded in the human infrastructure. There are actors alive today who are the keepers of hundreds of years of performance tradition that simply can’t be inscribed in any medium other than the human body. [Example of R/18 EOTM] So we need to think about human infrastructure in terms of curriculum and training pipelines. Reports of the death of the English major have been greatly exaggerated, of course. But there is still de-skilling taking place even in programs with healthy enrollments. In many cases, we are losing audience for or avenues to teach skills like bibliographic notation, paleography, and collation. These aren’t arcane skills. They’re our repertoire: the embodied ways of knowing that maintain our means of accessing, reading and writing to, the archive. Without them we’re like actors reading the promptbook for an 18</a:t>
            </a:r>
            <a:r>
              <a:rPr lang="en-US" kern="100" baseline="30000" dirty="0">
                <a:effectLst/>
                <a:ea typeface="Times New Roman" panose="02020603050405020304" pitchFamily="18" charset="0"/>
                <a:cs typeface="Times New Roman" panose="02020603050405020304" pitchFamily="18" charset="0"/>
              </a:rPr>
              <a:t>th</a:t>
            </a:r>
            <a:r>
              <a:rPr lang="en-US" kern="100" dirty="0">
                <a:effectLst/>
                <a:ea typeface="Times New Roman" panose="02020603050405020304" pitchFamily="18" charset="0"/>
                <a:cs typeface="Times New Roman" panose="02020603050405020304" pitchFamily="18" charset="0"/>
              </a:rPr>
              <a:t>-century pantomime without any way of reproducing the necessary gestures. </a:t>
            </a:r>
            <a:endParaRPr lang="en-US" kern="100" dirty="0">
              <a:effectLst/>
              <a:ea typeface="Aptos" panose="020B0004020202020204" pitchFamily="34" charset="0"/>
              <a:cs typeface="Times New Roman" panose="02020603050405020304" pitchFamily="18" charset="0"/>
            </a:endParaRPr>
          </a:p>
          <a:p>
            <a:endParaRPr lang="en-US" sz="1000" dirty="0"/>
          </a:p>
        </p:txBody>
      </p:sp>
      <p:sp>
        <p:nvSpPr>
          <p:cNvPr id="4" name="Slide Number Placeholder 3"/>
          <p:cNvSpPr>
            <a:spLocks noGrp="1"/>
          </p:cNvSpPr>
          <p:nvPr>
            <p:ph type="sldNum" sz="quarter" idx="5"/>
          </p:nvPr>
        </p:nvSpPr>
        <p:spPr/>
        <p:txBody>
          <a:bodyPr/>
          <a:lstStyle/>
          <a:p>
            <a:fld id="{D3E85B56-43D2-4629-B997-E9E607163F0C}" type="slidenum">
              <a:rPr lang="en-US" smtClean="0"/>
              <a:t>30</a:t>
            </a:fld>
            <a:endParaRPr lang="en-US"/>
          </a:p>
        </p:txBody>
      </p:sp>
    </p:spTree>
    <p:extLst>
      <p:ext uri="{BB962C8B-B14F-4D97-AF65-F5344CB8AC3E}">
        <p14:creationId xmlns:p14="http://schemas.microsoft.com/office/powerpoint/2010/main" val="29498771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r>
              <a:rPr lang="en-US" dirty="0">
                <a:effectLst/>
                <a:ea typeface="Times New Roman" panose="02020603050405020304" pitchFamily="18" charset="0"/>
              </a:rPr>
              <a:t>I also recognize another opportunity to pass along an experiential understanding of the layers of theater and media history underpinning the database: the website interface itself. I want to show you some examples, but first, let me back up a bit. </a:t>
            </a:r>
            <a:r>
              <a:rPr lang="en-US" dirty="0">
                <a:effectLst/>
                <a:ea typeface="Aptos" panose="020B0004020202020204" pitchFamily="34" charset="0"/>
              </a:rPr>
              <a:t>In that DHQ essay, I argued that one of the reasons the Information Bank never found its audience was because it expressed the epistemological assumptions and scholarly desires that animated midcentury theater history, the positivist bent of which was out of step with the poststructuralist turn of the 1980s. Joe Drury argues that “the history of literary studies is…a series of interdisciplinary experiments in the ontology of the literary object.” Your standard critical theory survey (is there such a thing anymore?) charts a series of attempts to render the text addressable as a historical document, a semiotic system, an ideological tool, a site for the exploration of repressed trauma, etc. Computational humanities, cultural analytics, or whatever you want to call it, is at least in part an interdisciplinary experiment in the treatment of the literary artifact as data. This has opened it up to accusations of positivism (some, but not all, of which are fair). I do think there is a real risk that a project like mine could reinscribe the ontological foundations of old-school theater history in the register of 21</a:t>
            </a:r>
            <a:r>
              <a:rPr lang="en-US" baseline="30000" dirty="0">
                <a:effectLst/>
                <a:ea typeface="Aptos" panose="020B0004020202020204" pitchFamily="34" charset="0"/>
              </a:rPr>
              <a:t>st</a:t>
            </a:r>
            <a:r>
              <a:rPr lang="en-US" dirty="0">
                <a:effectLst/>
                <a:ea typeface="Aptos" panose="020B0004020202020204" pitchFamily="34" charset="0"/>
              </a:rPr>
              <a:t>-century data science. </a:t>
            </a:r>
            <a:endParaRPr lang="en-US" sz="1000" dirty="0"/>
          </a:p>
        </p:txBody>
      </p:sp>
      <p:sp>
        <p:nvSpPr>
          <p:cNvPr id="4" name="Slide Number Placeholder 3"/>
          <p:cNvSpPr>
            <a:spLocks noGrp="1"/>
          </p:cNvSpPr>
          <p:nvPr>
            <p:ph type="sldNum" sz="quarter" idx="5"/>
          </p:nvPr>
        </p:nvSpPr>
        <p:spPr/>
        <p:txBody>
          <a:bodyPr/>
          <a:lstStyle/>
          <a:p>
            <a:fld id="{D3E85B56-43D2-4629-B997-E9E607163F0C}" type="slidenum">
              <a:rPr lang="en-US" smtClean="0"/>
              <a:t>31</a:t>
            </a:fld>
            <a:endParaRPr lang="en-US"/>
          </a:p>
        </p:txBody>
      </p:sp>
    </p:spTree>
    <p:extLst>
      <p:ext uri="{BB962C8B-B14F-4D97-AF65-F5344CB8AC3E}">
        <p14:creationId xmlns:p14="http://schemas.microsoft.com/office/powerpoint/2010/main" val="39108291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100" dirty="0">
                <a:effectLst/>
                <a:ea typeface="Aptos" panose="020B0004020202020204" pitchFamily="34" charset="0"/>
                <a:cs typeface="Times New Roman" panose="02020603050405020304" pitchFamily="18" charset="0"/>
              </a:rPr>
              <a:t>Indeed, there’s a slightly uncomfortable echo between the research questions LSIB project director Ben R. Schneider Jr. articulated at the outset of his project and those that data visualizers and storytellers have used the LSDB to investigate: “We can study trends (the rise of pantomime; the interest in Shakespeare; the rise and fall of theatres; the decline of the drama); we can look for patterns (In what ways is one season like another? What is a typical stage career like? To what extent do actors specialize? What is the effect of the repertory system?). There’s too much information about 18th century theatre; without computer help we can’t see the forest for the trees.” (Schneider, </a:t>
            </a:r>
            <a:r>
              <a:rPr lang="en-US" i="1" kern="100" dirty="0">
                <a:effectLst/>
                <a:ea typeface="Aptos" panose="020B0004020202020204" pitchFamily="34" charset="0"/>
                <a:cs typeface="Times New Roman" panose="02020603050405020304" pitchFamily="18" charset="0"/>
              </a:rPr>
              <a:t>Travels in </a:t>
            </a:r>
            <a:r>
              <a:rPr lang="en-US" i="1" kern="100" dirty="0" err="1">
                <a:effectLst/>
                <a:ea typeface="Aptos" panose="020B0004020202020204" pitchFamily="34" charset="0"/>
                <a:cs typeface="Times New Roman" panose="02020603050405020304" pitchFamily="18" charset="0"/>
              </a:rPr>
              <a:t>Computerland</a:t>
            </a:r>
            <a:r>
              <a:rPr lang="en-US" kern="100" dirty="0">
                <a:effectLst/>
                <a:ea typeface="Aptos" panose="020B0004020202020204" pitchFamily="34" charset="0"/>
                <a:cs typeface="Times New Roman" panose="02020603050405020304" pitchFamily="18" charset="0"/>
              </a:rPr>
              <a:t>, 230)</a:t>
            </a:r>
          </a:p>
          <a:p>
            <a:endParaRPr lang="en-US" sz="1000" dirty="0"/>
          </a:p>
        </p:txBody>
      </p:sp>
      <p:sp>
        <p:nvSpPr>
          <p:cNvPr id="4" name="Slide Number Placeholder 3"/>
          <p:cNvSpPr>
            <a:spLocks noGrp="1"/>
          </p:cNvSpPr>
          <p:nvPr>
            <p:ph type="sldNum" sz="quarter" idx="10"/>
          </p:nvPr>
        </p:nvSpPr>
        <p:spPr/>
        <p:txBody>
          <a:bodyPr/>
          <a:lstStyle/>
          <a:p>
            <a:fld id="{68F19AC9-A103-460C-8A27-1650869D6B25}" type="slidenum">
              <a:rPr lang="en-US" smtClean="0"/>
              <a:t>32</a:t>
            </a:fld>
            <a:endParaRPr lang="en-US"/>
          </a:p>
        </p:txBody>
      </p:sp>
    </p:spTree>
    <p:extLst>
      <p:ext uri="{BB962C8B-B14F-4D97-AF65-F5344CB8AC3E}">
        <p14:creationId xmlns:p14="http://schemas.microsoft.com/office/powerpoint/2010/main" val="15750399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interest in Shakespeare”</a:t>
            </a:r>
          </a:p>
        </p:txBody>
      </p:sp>
      <p:sp>
        <p:nvSpPr>
          <p:cNvPr id="4" name="Slide Number Placeholder 3"/>
          <p:cNvSpPr>
            <a:spLocks noGrp="1"/>
          </p:cNvSpPr>
          <p:nvPr>
            <p:ph type="sldNum" sz="quarter" idx="5"/>
          </p:nvPr>
        </p:nvSpPr>
        <p:spPr/>
        <p:txBody>
          <a:bodyPr/>
          <a:lstStyle/>
          <a:p>
            <a:fld id="{D3E85B56-43D2-4629-B997-E9E607163F0C}" type="slidenum">
              <a:rPr lang="en-US" smtClean="0"/>
              <a:t>33</a:t>
            </a:fld>
            <a:endParaRPr lang="en-US"/>
          </a:p>
        </p:txBody>
      </p:sp>
    </p:spTree>
    <p:extLst>
      <p:ext uri="{BB962C8B-B14F-4D97-AF65-F5344CB8AC3E}">
        <p14:creationId xmlns:p14="http://schemas.microsoft.com/office/powerpoint/2010/main" val="2775673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C00000">
                    <a:lumMod val="50000"/>
                  </a:srgbClr>
                </a:solidFill>
                <a:effectLst/>
                <a:uLnTx/>
                <a:uFillTx/>
                <a:latin typeface="+mn-lt"/>
              </a:rPr>
              <a:t>“the rise and fall of theatres”</a:t>
            </a:r>
          </a:p>
          <a:p>
            <a:endParaRPr lang="en-US" dirty="0"/>
          </a:p>
        </p:txBody>
      </p:sp>
      <p:sp>
        <p:nvSpPr>
          <p:cNvPr id="4" name="Slide Number Placeholder 3"/>
          <p:cNvSpPr>
            <a:spLocks noGrp="1"/>
          </p:cNvSpPr>
          <p:nvPr>
            <p:ph type="sldNum" sz="quarter" idx="5"/>
          </p:nvPr>
        </p:nvSpPr>
        <p:spPr/>
        <p:txBody>
          <a:bodyPr/>
          <a:lstStyle/>
          <a:p>
            <a:fld id="{8A3AE97A-4584-4B62-8B1E-9527C1B6B043}" type="slidenum">
              <a:rPr lang="en-US" smtClean="0"/>
              <a:t>34</a:t>
            </a:fld>
            <a:endParaRPr lang="en-US"/>
          </a:p>
        </p:txBody>
      </p:sp>
    </p:spTree>
    <p:extLst>
      <p:ext uri="{BB962C8B-B14F-4D97-AF65-F5344CB8AC3E}">
        <p14:creationId xmlns:p14="http://schemas.microsoft.com/office/powerpoint/2010/main" val="30956074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what extent do actors specialize?”</a:t>
            </a:r>
          </a:p>
        </p:txBody>
      </p:sp>
      <p:sp>
        <p:nvSpPr>
          <p:cNvPr id="4" name="Slide Number Placeholder 3"/>
          <p:cNvSpPr>
            <a:spLocks noGrp="1"/>
          </p:cNvSpPr>
          <p:nvPr>
            <p:ph type="sldNum" sz="quarter" idx="5"/>
          </p:nvPr>
        </p:nvSpPr>
        <p:spPr/>
        <p:txBody>
          <a:bodyPr/>
          <a:lstStyle/>
          <a:p>
            <a:fld id="{8A3AE97A-4584-4B62-8B1E-9527C1B6B043}" type="slidenum">
              <a:rPr lang="en-US" smtClean="0"/>
              <a:t>35</a:t>
            </a:fld>
            <a:endParaRPr lang="en-US"/>
          </a:p>
        </p:txBody>
      </p:sp>
    </p:spTree>
    <p:extLst>
      <p:ext uri="{BB962C8B-B14F-4D97-AF65-F5344CB8AC3E}">
        <p14:creationId xmlns:p14="http://schemas.microsoft.com/office/powerpoint/2010/main" val="1382960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r>
              <a:rPr lang="en-US" dirty="0"/>
              <a:t>“what is the effect of the repertory system?</a:t>
            </a:r>
          </a:p>
          <a:p>
            <a:r>
              <a:rPr lang="en-US" dirty="0">
                <a:effectLst/>
                <a:ea typeface="Aptos" panose="020B0004020202020204" pitchFamily="34" charset="0"/>
              </a:rPr>
              <a:t> To be clear, I am obsessed with these data visualizations. I think they’re incredibly creative and generative. They just bring me face-to-face with the kinds of inquiry that are suggested by the database in its current form, the historiographies and epistemologies it implies simply by the way it structures and presents the data.</a:t>
            </a:r>
            <a:endParaRPr lang="en-US" dirty="0"/>
          </a:p>
        </p:txBody>
      </p:sp>
      <p:sp>
        <p:nvSpPr>
          <p:cNvPr id="4" name="Slide Number Placeholder 3"/>
          <p:cNvSpPr>
            <a:spLocks noGrp="1"/>
          </p:cNvSpPr>
          <p:nvPr>
            <p:ph type="sldNum" sz="quarter" idx="5"/>
          </p:nvPr>
        </p:nvSpPr>
        <p:spPr/>
        <p:txBody>
          <a:bodyPr/>
          <a:lstStyle/>
          <a:p>
            <a:fld id="{8A3AE97A-4584-4B62-8B1E-9527C1B6B043}" type="slidenum">
              <a:rPr lang="en-US" smtClean="0"/>
              <a:t>36</a:t>
            </a:fld>
            <a:endParaRPr lang="en-US"/>
          </a:p>
        </p:txBody>
      </p:sp>
    </p:spTree>
    <p:extLst>
      <p:ext uri="{BB962C8B-B14F-4D97-AF65-F5344CB8AC3E}">
        <p14:creationId xmlns:p14="http://schemas.microsoft.com/office/powerpoint/2010/main" val="51333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100" dirty="0">
                <a:effectLst/>
                <a:ea typeface="Aptos" panose="020B0004020202020204" pitchFamily="34" charset="0"/>
                <a:cs typeface="Times New Roman" panose="02020603050405020304" pitchFamily="18" charset="0"/>
              </a:rPr>
              <a:t>But these aren’t the only ends to which the database has been put. </a:t>
            </a:r>
          </a:p>
          <a:p>
            <a:endParaRPr lang="en-US" dirty="0"/>
          </a:p>
        </p:txBody>
      </p:sp>
      <p:sp>
        <p:nvSpPr>
          <p:cNvPr id="4" name="Slide Number Placeholder 3"/>
          <p:cNvSpPr>
            <a:spLocks noGrp="1"/>
          </p:cNvSpPr>
          <p:nvPr>
            <p:ph type="sldNum" sz="quarter" idx="5"/>
          </p:nvPr>
        </p:nvSpPr>
        <p:spPr/>
        <p:txBody>
          <a:bodyPr/>
          <a:lstStyle/>
          <a:p>
            <a:fld id="{8A3AE97A-4584-4B62-8B1E-9527C1B6B043}" type="slidenum">
              <a:rPr lang="en-US" smtClean="0"/>
              <a:t>37</a:t>
            </a:fld>
            <a:endParaRPr lang="en-US"/>
          </a:p>
        </p:txBody>
      </p:sp>
    </p:spTree>
    <p:extLst>
      <p:ext uri="{BB962C8B-B14F-4D97-AF65-F5344CB8AC3E}">
        <p14:creationId xmlns:p14="http://schemas.microsoft.com/office/powerpoint/2010/main" val="3729439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100" dirty="0">
                <a:effectLst/>
                <a:ea typeface="Aptos" panose="020B0004020202020204" pitchFamily="34" charset="0"/>
                <a:cs typeface="Times New Roman" panose="02020603050405020304" pitchFamily="18" charset="0"/>
              </a:rPr>
              <a:t>I think about these last two as data “</a:t>
            </a:r>
            <a:r>
              <a:rPr lang="en-US" kern="100" dirty="0" err="1">
                <a:effectLst/>
                <a:ea typeface="Aptos" panose="020B0004020202020204" pitchFamily="34" charset="0"/>
                <a:cs typeface="Times New Roman" panose="02020603050405020304" pitchFamily="18" charset="0"/>
              </a:rPr>
              <a:t>visceralizations</a:t>
            </a:r>
            <a:r>
              <a:rPr lang="en-US" kern="100" dirty="0">
                <a:effectLst/>
                <a:ea typeface="Aptos" panose="020B0004020202020204" pitchFamily="34" charset="0"/>
                <a:cs typeface="Times New Roman" panose="02020603050405020304" pitchFamily="18" charset="0"/>
              </a:rPr>
              <a:t>” more than visualizations, part of the range of experiments we’re seeing with representations of data that engage with our embodied ways of knowing and understanding, rather than purely cognitive appeals. </a:t>
            </a:r>
            <a:r>
              <a:rPr lang="en-US" dirty="0">
                <a:effectLst/>
                <a:ea typeface="Aptos" panose="020B0004020202020204" pitchFamily="34" charset="0"/>
              </a:rPr>
              <a:t>And I think this, too, may be something the project in its current form invites, and that I’d like to do more to encourage. </a:t>
            </a:r>
            <a:endParaRPr lang="en-US" kern="100" dirty="0">
              <a:effectLst/>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A3AE97A-4584-4B62-8B1E-9527C1B6B043}" type="slidenum">
              <a:rPr lang="en-US" smtClean="0"/>
              <a:t>38</a:t>
            </a:fld>
            <a:endParaRPr lang="en-US"/>
          </a:p>
        </p:txBody>
      </p:sp>
    </p:spTree>
    <p:extLst>
      <p:ext uri="{BB962C8B-B14F-4D97-AF65-F5344CB8AC3E}">
        <p14:creationId xmlns:p14="http://schemas.microsoft.com/office/powerpoint/2010/main" val="10230489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r>
              <a:rPr lang="en-US" dirty="0">
                <a:effectLst/>
                <a:latin typeface="Aptos Serif" panose="02020604070405020304" pitchFamily="18" charset="0"/>
                <a:ea typeface="Aptos" panose="020B0004020202020204" pitchFamily="34" charset="0"/>
              </a:rPr>
              <a:t>One of the main ways the project attempts to resist the pull of reproducing the underlying positivist orientation of the recovered dataset is by focusing on the materiality and historical embeddedness of the dataset. </a:t>
            </a:r>
            <a:endParaRPr lang="en-US" sz="1000" dirty="0"/>
          </a:p>
        </p:txBody>
      </p:sp>
      <p:sp>
        <p:nvSpPr>
          <p:cNvPr id="4" name="Slide Number Placeholder 3"/>
          <p:cNvSpPr>
            <a:spLocks noGrp="1"/>
          </p:cNvSpPr>
          <p:nvPr>
            <p:ph type="sldNum" sz="quarter" idx="5"/>
          </p:nvPr>
        </p:nvSpPr>
        <p:spPr/>
        <p:txBody>
          <a:bodyPr/>
          <a:lstStyle/>
          <a:p>
            <a:fld id="{D3E85B56-43D2-4629-B997-E9E607163F0C}" type="slidenum">
              <a:rPr lang="en-US" smtClean="0"/>
              <a:t>39</a:t>
            </a:fld>
            <a:endParaRPr lang="en-US"/>
          </a:p>
        </p:txBody>
      </p:sp>
    </p:spTree>
    <p:extLst>
      <p:ext uri="{BB962C8B-B14F-4D97-AF65-F5344CB8AC3E}">
        <p14:creationId xmlns:p14="http://schemas.microsoft.com/office/powerpoint/2010/main" val="13608643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phases from LSDB</a:t>
            </a:r>
          </a:p>
        </p:txBody>
      </p:sp>
      <p:sp>
        <p:nvSpPr>
          <p:cNvPr id="4" name="Slide Number Placeholder 3"/>
          <p:cNvSpPr>
            <a:spLocks noGrp="1"/>
          </p:cNvSpPr>
          <p:nvPr>
            <p:ph type="sldNum" sz="quarter" idx="5"/>
          </p:nvPr>
        </p:nvSpPr>
        <p:spPr/>
        <p:txBody>
          <a:bodyPr/>
          <a:lstStyle/>
          <a:p>
            <a:fld id="{D3E85B56-43D2-4629-B997-E9E607163F0C}" type="slidenum">
              <a:rPr lang="en-US" smtClean="0"/>
              <a:t>40</a:t>
            </a:fld>
            <a:endParaRPr lang="en-US"/>
          </a:p>
        </p:txBody>
      </p:sp>
    </p:spTree>
    <p:extLst>
      <p:ext uri="{BB962C8B-B14F-4D97-AF65-F5344CB8AC3E}">
        <p14:creationId xmlns:p14="http://schemas.microsoft.com/office/powerpoint/2010/main" val="16989689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Closeup: Original data</a:t>
            </a:r>
          </a:p>
        </p:txBody>
      </p:sp>
      <p:sp>
        <p:nvSpPr>
          <p:cNvPr id="4" name="Slide Number Placeholder 3"/>
          <p:cNvSpPr>
            <a:spLocks noGrp="1"/>
          </p:cNvSpPr>
          <p:nvPr>
            <p:ph type="sldNum" sz="quarter" idx="5"/>
          </p:nvPr>
        </p:nvSpPr>
        <p:spPr/>
        <p:txBody>
          <a:bodyPr/>
          <a:lstStyle/>
          <a:p>
            <a:fld id="{D3E85B56-43D2-4629-B997-E9E607163F0C}" type="slidenum">
              <a:rPr lang="en-US" smtClean="0"/>
              <a:t>41</a:t>
            </a:fld>
            <a:endParaRPr lang="en-US"/>
          </a:p>
        </p:txBody>
      </p:sp>
    </p:spTree>
    <p:extLst>
      <p:ext uri="{BB962C8B-B14F-4D97-AF65-F5344CB8AC3E}">
        <p14:creationId xmlns:p14="http://schemas.microsoft.com/office/powerpoint/2010/main" val="23374147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Closeup: parsed data</a:t>
            </a:r>
          </a:p>
        </p:txBody>
      </p:sp>
      <p:sp>
        <p:nvSpPr>
          <p:cNvPr id="4" name="Slide Number Placeholder 3"/>
          <p:cNvSpPr>
            <a:spLocks noGrp="1"/>
          </p:cNvSpPr>
          <p:nvPr>
            <p:ph type="sldNum" sz="quarter" idx="5"/>
          </p:nvPr>
        </p:nvSpPr>
        <p:spPr/>
        <p:txBody>
          <a:bodyPr/>
          <a:lstStyle/>
          <a:p>
            <a:fld id="{D3E85B56-43D2-4629-B997-E9E607163F0C}" type="slidenum">
              <a:rPr lang="en-US" smtClean="0"/>
              <a:t>42</a:t>
            </a:fld>
            <a:endParaRPr lang="en-US"/>
          </a:p>
        </p:txBody>
      </p:sp>
    </p:spTree>
    <p:extLst>
      <p:ext uri="{BB962C8B-B14F-4D97-AF65-F5344CB8AC3E}">
        <p14:creationId xmlns:p14="http://schemas.microsoft.com/office/powerpoint/2010/main" val="683856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XML export of individual event record</a:t>
            </a:r>
          </a:p>
        </p:txBody>
      </p:sp>
      <p:sp>
        <p:nvSpPr>
          <p:cNvPr id="4" name="Slide Number Placeholder 3"/>
          <p:cNvSpPr>
            <a:spLocks noGrp="1"/>
          </p:cNvSpPr>
          <p:nvPr>
            <p:ph type="sldNum" sz="quarter" idx="5"/>
          </p:nvPr>
        </p:nvSpPr>
        <p:spPr/>
        <p:txBody>
          <a:bodyPr/>
          <a:lstStyle/>
          <a:p>
            <a:fld id="{D3E85B56-43D2-4629-B997-E9E607163F0C}" type="slidenum">
              <a:rPr lang="en-US" smtClean="0"/>
              <a:t>43</a:t>
            </a:fld>
            <a:endParaRPr lang="en-US"/>
          </a:p>
        </p:txBody>
      </p:sp>
    </p:spTree>
    <p:extLst>
      <p:ext uri="{BB962C8B-B14F-4D97-AF65-F5344CB8AC3E}">
        <p14:creationId xmlns:p14="http://schemas.microsoft.com/office/powerpoint/2010/main" val="42700138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Related Works sidebar</a:t>
            </a:r>
          </a:p>
        </p:txBody>
      </p:sp>
      <p:sp>
        <p:nvSpPr>
          <p:cNvPr id="4" name="Slide Number Placeholder 3"/>
          <p:cNvSpPr>
            <a:spLocks noGrp="1"/>
          </p:cNvSpPr>
          <p:nvPr>
            <p:ph type="sldNum" sz="quarter" idx="5"/>
          </p:nvPr>
        </p:nvSpPr>
        <p:spPr/>
        <p:txBody>
          <a:bodyPr/>
          <a:lstStyle/>
          <a:p>
            <a:fld id="{D3E85B56-43D2-4629-B997-E9E607163F0C}" type="slidenum">
              <a:rPr lang="en-US" smtClean="0"/>
              <a:t>44</a:t>
            </a:fld>
            <a:endParaRPr lang="en-US"/>
          </a:p>
        </p:txBody>
      </p:sp>
    </p:spTree>
    <p:extLst>
      <p:ext uri="{BB962C8B-B14F-4D97-AF65-F5344CB8AC3E}">
        <p14:creationId xmlns:p14="http://schemas.microsoft.com/office/powerpoint/2010/main" val="24055032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Advertisement and transcript</a:t>
            </a:r>
          </a:p>
        </p:txBody>
      </p:sp>
      <p:sp>
        <p:nvSpPr>
          <p:cNvPr id="4" name="Slide Number Placeholder 3"/>
          <p:cNvSpPr>
            <a:spLocks noGrp="1"/>
          </p:cNvSpPr>
          <p:nvPr>
            <p:ph type="sldNum" sz="quarter" idx="5"/>
          </p:nvPr>
        </p:nvSpPr>
        <p:spPr/>
        <p:txBody>
          <a:bodyPr/>
          <a:lstStyle/>
          <a:p>
            <a:fld id="{8A3AE97A-4584-4B62-8B1E-9527C1B6B043}" type="slidenum">
              <a:rPr lang="en-US" smtClean="0"/>
              <a:t>45</a:t>
            </a:fld>
            <a:endParaRPr lang="en-US"/>
          </a:p>
        </p:txBody>
      </p:sp>
    </p:spTree>
    <p:extLst>
      <p:ext uri="{BB962C8B-B14F-4D97-AF65-F5344CB8AC3E}">
        <p14:creationId xmlns:p14="http://schemas.microsoft.com/office/powerpoint/2010/main" val="13182993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disambiguation, linked data, and biographical snippets</a:t>
            </a:r>
          </a:p>
        </p:txBody>
      </p:sp>
      <p:sp>
        <p:nvSpPr>
          <p:cNvPr id="4" name="Slide Number Placeholder 3"/>
          <p:cNvSpPr>
            <a:spLocks noGrp="1"/>
          </p:cNvSpPr>
          <p:nvPr>
            <p:ph type="sldNum" sz="quarter" idx="5"/>
          </p:nvPr>
        </p:nvSpPr>
        <p:spPr/>
        <p:txBody>
          <a:bodyPr/>
          <a:lstStyle/>
          <a:p>
            <a:fld id="{8A3AE97A-4584-4B62-8B1E-9527C1B6B043}" type="slidenum">
              <a:rPr lang="en-US" smtClean="0"/>
              <a:t>46</a:t>
            </a:fld>
            <a:endParaRPr lang="en-US"/>
          </a:p>
        </p:txBody>
      </p:sp>
    </p:spTree>
    <p:extLst>
      <p:ext uri="{BB962C8B-B14F-4D97-AF65-F5344CB8AC3E}">
        <p14:creationId xmlns:p14="http://schemas.microsoft.com/office/powerpoint/2010/main" val="26475002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Serif" panose="02020604070405020304" pitchFamily="18" charset="0"/>
                <a:ea typeface="Aptos" panose="020B0004020202020204" pitchFamily="34" charset="0"/>
                <a:cs typeface="Times New Roman" panose="02020603050405020304" pitchFamily="18" charset="0"/>
              </a:rPr>
              <a:t>send event to collection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A3AE97A-4584-4B62-8B1E-9527C1B6B043}" type="slidenum">
              <a:rPr lang="en-US" smtClean="0"/>
              <a:t>47</a:t>
            </a:fld>
            <a:endParaRPr lang="en-US"/>
          </a:p>
        </p:txBody>
      </p:sp>
    </p:spTree>
    <p:extLst>
      <p:ext uri="{BB962C8B-B14F-4D97-AF65-F5344CB8AC3E}">
        <p14:creationId xmlns:p14="http://schemas.microsoft.com/office/powerpoint/2010/main" val="4990927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100" dirty="0">
                <a:effectLst/>
                <a:ea typeface="Aptos" panose="020B0004020202020204" pitchFamily="34" charset="0"/>
                <a:cs typeface="Times New Roman" panose="02020603050405020304" pitchFamily="18" charset="0"/>
              </a:rPr>
              <a:t>These are just a few features we’re looking at implementing. We’re also working on incorporating more of the editorial commentary from the original reference volumes, including contextual information about specific playhouses and seasons; reusing plain-text data from the Text Creation Partnership and Visualizing English Print to enable text-mining applications; and more. Watch this space. </a:t>
            </a:r>
          </a:p>
          <a:p>
            <a:endParaRPr lang="en-US" dirty="0"/>
          </a:p>
        </p:txBody>
      </p:sp>
      <p:sp>
        <p:nvSpPr>
          <p:cNvPr id="4" name="Slide Number Placeholder 3"/>
          <p:cNvSpPr>
            <a:spLocks noGrp="1"/>
          </p:cNvSpPr>
          <p:nvPr>
            <p:ph type="sldNum" sz="quarter" idx="5"/>
          </p:nvPr>
        </p:nvSpPr>
        <p:spPr/>
        <p:txBody>
          <a:bodyPr/>
          <a:lstStyle/>
          <a:p>
            <a:fld id="{8A3AE97A-4584-4B62-8B1E-9527C1B6B043}" type="slidenum">
              <a:rPr lang="en-US" smtClean="0"/>
              <a:t>48</a:t>
            </a:fld>
            <a:endParaRPr lang="en-US"/>
          </a:p>
        </p:txBody>
      </p:sp>
    </p:spTree>
    <p:extLst>
      <p:ext uri="{BB962C8B-B14F-4D97-AF65-F5344CB8AC3E}">
        <p14:creationId xmlns:p14="http://schemas.microsoft.com/office/powerpoint/2010/main" val="15636683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100" dirty="0">
                <a:effectLst/>
                <a:ea typeface="Aptos" panose="020B0004020202020204" pitchFamily="34" charset="0"/>
                <a:cs typeface="Times New Roman" panose="02020603050405020304" pitchFamily="18" charset="0"/>
              </a:rPr>
              <a:t>To conclude: While making the site more user-friendly, I hope not to lose some of the current – deliberate – frictions built into the existing user interface. Through its procedural rhetoric, the site tries to foreground the ambiguities and uncertainties embedded in a particular dataset. It did not fall out of a coconut tree; it is the product of all that has come before. I hope interacting with the site can help attune readers to the layers of translation and remediation through which any history becomes addressable as data, as well as the ease with which information is lost in that process. Let’s return to the prologue to </a:t>
            </a:r>
            <a:r>
              <a:rPr lang="en-US" i="1" kern="100" dirty="0">
                <a:effectLst/>
                <a:ea typeface="Aptos" panose="020B0004020202020204" pitchFamily="34" charset="0"/>
                <a:cs typeface="Times New Roman" panose="02020603050405020304" pitchFamily="18" charset="0"/>
              </a:rPr>
              <a:t>The Sham Lawyer</a:t>
            </a:r>
            <a:r>
              <a:rPr lang="en-US" kern="100" dirty="0">
                <a:effectLst/>
                <a:ea typeface="Aptos" panose="020B0004020202020204" pitchFamily="34" charset="0"/>
                <a:cs typeface="Times New Roman" panose="02020603050405020304" pitchFamily="18" charset="0"/>
              </a:rPr>
              <a:t> with which I started: </a:t>
            </a:r>
          </a:p>
          <a:p>
            <a:endParaRPr lang="en-US" dirty="0"/>
          </a:p>
        </p:txBody>
      </p:sp>
      <p:sp>
        <p:nvSpPr>
          <p:cNvPr id="4" name="Slide Number Placeholder 3"/>
          <p:cNvSpPr>
            <a:spLocks noGrp="1"/>
          </p:cNvSpPr>
          <p:nvPr>
            <p:ph type="sldNum" sz="quarter" idx="5"/>
          </p:nvPr>
        </p:nvSpPr>
        <p:spPr/>
        <p:txBody>
          <a:bodyPr/>
          <a:lstStyle/>
          <a:p>
            <a:fld id="{D3E85B56-43D2-4629-B997-E9E607163F0C}" type="slidenum">
              <a:rPr lang="en-US" smtClean="0"/>
              <a:t>49</a:t>
            </a:fld>
            <a:endParaRPr lang="en-US"/>
          </a:p>
        </p:txBody>
      </p:sp>
    </p:spTree>
    <p:extLst>
      <p:ext uri="{BB962C8B-B14F-4D97-AF65-F5344CB8AC3E}">
        <p14:creationId xmlns:p14="http://schemas.microsoft.com/office/powerpoint/2010/main" val="27508459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1143000"/>
            <a:ext cx="3844925" cy="2162175"/>
          </a:xfrm>
        </p:spPr>
      </p:sp>
      <p:sp>
        <p:nvSpPr>
          <p:cNvPr id="3" name="Notes Placeholder 2"/>
          <p:cNvSpPr>
            <a:spLocks noGrp="1"/>
          </p:cNvSpPr>
          <p:nvPr>
            <p:ph type="body" idx="1"/>
          </p:nvPr>
        </p:nvSpPr>
        <p:spPr/>
        <p:txBody>
          <a:bodyPr/>
          <a:lstStyle/>
          <a:p>
            <a:pPr marL="457200" marR="0">
              <a:spcBef>
                <a:spcPts val="0"/>
              </a:spcBef>
              <a:spcAft>
                <a:spcPts val="0"/>
              </a:spcAft>
            </a:pPr>
            <a:r>
              <a:rPr lang="en-US" kern="100" dirty="0">
                <a:effectLst/>
                <a:ea typeface="Aptos" panose="020B0004020202020204" pitchFamily="34" charset="0"/>
                <a:cs typeface="Times New Roman" panose="02020603050405020304" pitchFamily="18" charset="0"/>
              </a:rPr>
              <a:t>For like our Mints, our </a:t>
            </a:r>
            <a:r>
              <a:rPr lang="en-US" kern="100" dirty="0" err="1">
                <a:effectLst/>
                <a:ea typeface="Aptos" panose="020B0004020202020204" pitchFamily="34" charset="0"/>
                <a:cs typeface="Times New Roman" panose="02020603050405020304" pitchFamily="18" charset="0"/>
              </a:rPr>
              <a:t>Scribler</a:t>
            </a:r>
            <a:r>
              <a:rPr lang="en-US" kern="100" dirty="0">
                <a:effectLst/>
                <a:ea typeface="Aptos" panose="020B0004020202020204" pitchFamily="34" charset="0"/>
                <a:cs typeface="Times New Roman" panose="02020603050405020304" pitchFamily="18" charset="0"/>
              </a:rPr>
              <a:t> has made bold, </a:t>
            </a:r>
          </a:p>
          <a:p>
            <a:pPr marL="457200" marR="0">
              <a:spcBef>
                <a:spcPts val="0"/>
              </a:spcBef>
              <a:spcAft>
                <a:spcPts val="0"/>
              </a:spcAft>
            </a:pPr>
            <a:r>
              <a:rPr lang="en-US" kern="100" dirty="0">
                <a:effectLst/>
                <a:ea typeface="Aptos" panose="020B0004020202020204" pitchFamily="34" charset="0"/>
                <a:cs typeface="Times New Roman" panose="02020603050405020304" pitchFamily="18" charset="0"/>
              </a:rPr>
              <a:t>To make all new by melting down the Old. </a:t>
            </a:r>
          </a:p>
          <a:p>
            <a:pPr marL="457200" marR="0">
              <a:spcBef>
                <a:spcPts val="0"/>
              </a:spcBef>
              <a:spcAft>
                <a:spcPts val="0"/>
              </a:spcAft>
            </a:pPr>
            <a:r>
              <a:rPr lang="en-US" kern="100" dirty="0">
                <a:effectLst/>
                <a:ea typeface="Aptos" panose="020B0004020202020204" pitchFamily="34" charset="0"/>
                <a:cs typeface="Times New Roman" panose="02020603050405020304" pitchFamily="18" charset="0"/>
              </a:rPr>
              <a:t>Nor can you blame him, if he has the Skill, </a:t>
            </a:r>
          </a:p>
          <a:p>
            <a:pPr marL="457200" marR="0">
              <a:spcBef>
                <a:spcPts val="0"/>
              </a:spcBef>
              <a:spcAft>
                <a:spcPts val="0"/>
              </a:spcAft>
            </a:pPr>
            <a:r>
              <a:rPr lang="en-US" kern="100" dirty="0">
                <a:effectLst/>
                <a:ea typeface="Aptos" panose="020B0004020202020204" pitchFamily="34" charset="0"/>
                <a:cs typeface="Times New Roman" panose="02020603050405020304" pitchFamily="18" charset="0"/>
              </a:rPr>
              <a:t>But to maintain the Ancient Standard still; </a:t>
            </a:r>
          </a:p>
          <a:p>
            <a:pPr marL="457200" marR="0">
              <a:spcBef>
                <a:spcPts val="0"/>
              </a:spcBef>
              <a:spcAft>
                <a:spcPts val="0"/>
              </a:spcAft>
            </a:pPr>
            <a:r>
              <a:rPr lang="en-US" kern="100" dirty="0">
                <a:effectLst/>
                <a:ea typeface="Aptos" panose="020B0004020202020204" pitchFamily="34" charset="0"/>
                <a:cs typeface="Times New Roman" panose="02020603050405020304" pitchFamily="18" charset="0"/>
              </a:rPr>
              <a:t>For, what he finds in weight deficient grown. </a:t>
            </a:r>
          </a:p>
          <a:p>
            <a:pPr marL="457200" marR="0">
              <a:spcBef>
                <a:spcPts val="0"/>
              </a:spcBef>
              <a:spcAft>
                <a:spcPts val="0"/>
              </a:spcAft>
            </a:pPr>
            <a:r>
              <a:rPr lang="en-US" kern="100" dirty="0">
                <a:effectLst/>
                <a:ea typeface="Aptos" panose="020B0004020202020204" pitchFamily="34" charset="0"/>
                <a:cs typeface="Times New Roman" panose="02020603050405020304" pitchFamily="18" charset="0"/>
              </a:rPr>
              <a:t>He will make good with Bullion of his own.</a:t>
            </a:r>
          </a:p>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 </a:t>
            </a:r>
          </a:p>
          <a:p>
            <a:pPr marL="0" marR="0" indent="457200">
              <a:spcBef>
                <a:spcPts val="0"/>
              </a:spcBef>
              <a:spcAft>
                <a:spcPts val="0"/>
              </a:spcAft>
            </a:pPr>
            <a:r>
              <a:rPr lang="en-US" kern="100" dirty="0">
                <a:effectLst/>
                <a:ea typeface="Aptos" panose="020B0004020202020204" pitchFamily="34" charset="0"/>
                <a:cs typeface="Times New Roman" panose="02020603050405020304" pitchFamily="18" charset="0"/>
              </a:rPr>
              <a:t>I share the misgivings implied in that “if” – about the ways that we press the past into the service of the present, about the skill and resources necessary to do recovery work well, and about what we stand to lose if our efforts fail. I also share the sense that loss is a risk either way: preservation of the archive has its limits, and forward-migrations are sometimes necessary to maintain not just the archive’s availability, but its legibility to and addressability by new generations. At these moments of rupture and risk--before we start melting anything--it’s worth pausing to consider backwards compatibility: the ability to run a program on prior generations of operating systems. There is no point updating the archive unless we are also attending to its OS: the living repertoire of embodied knowledges and skills through which that archive can be addressed. </a:t>
            </a:r>
          </a:p>
        </p:txBody>
      </p:sp>
      <p:sp>
        <p:nvSpPr>
          <p:cNvPr id="4" name="Slide Number Placeholder 3"/>
          <p:cNvSpPr>
            <a:spLocks noGrp="1"/>
          </p:cNvSpPr>
          <p:nvPr>
            <p:ph type="sldNum" sz="quarter" idx="5"/>
          </p:nvPr>
        </p:nvSpPr>
        <p:spPr/>
        <p:txBody>
          <a:bodyPr/>
          <a:lstStyle/>
          <a:p>
            <a:fld id="{D3E85B56-43D2-4629-B997-E9E607163F0C}" type="slidenum">
              <a:rPr lang="en-US" smtClean="0"/>
              <a:t>50</a:t>
            </a:fld>
            <a:endParaRPr lang="en-US"/>
          </a:p>
        </p:txBody>
      </p:sp>
    </p:spTree>
    <p:extLst>
      <p:ext uri="{BB962C8B-B14F-4D97-AF65-F5344CB8AC3E}">
        <p14:creationId xmlns:p14="http://schemas.microsoft.com/office/powerpoint/2010/main" val="24799042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p>
        </p:txBody>
      </p:sp>
      <p:sp>
        <p:nvSpPr>
          <p:cNvPr id="4" name="Slide Number Placeholder 3"/>
          <p:cNvSpPr>
            <a:spLocks noGrp="1"/>
          </p:cNvSpPr>
          <p:nvPr>
            <p:ph type="sldNum" sz="quarter" idx="5"/>
          </p:nvPr>
        </p:nvSpPr>
        <p:spPr/>
        <p:txBody>
          <a:bodyPr/>
          <a:lstStyle/>
          <a:p>
            <a:fld id="{8A3AE97A-4584-4B62-8B1E-9527C1B6B043}" type="slidenum">
              <a:rPr lang="en-US" smtClean="0"/>
              <a:t>51</a:t>
            </a:fld>
            <a:endParaRPr lang="en-US"/>
          </a:p>
        </p:txBody>
      </p:sp>
    </p:spTree>
    <p:extLst>
      <p:ext uri="{BB962C8B-B14F-4D97-AF65-F5344CB8AC3E}">
        <p14:creationId xmlns:p14="http://schemas.microsoft.com/office/powerpoint/2010/main" val="3804192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AE97A-4584-4B62-8B1E-9527C1B6B0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03252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E85B56-43D2-4629-B997-E9E607163F0C}" type="slidenum">
              <a:rPr lang="en-US" smtClean="0"/>
              <a:t>53</a:t>
            </a:fld>
            <a:endParaRPr lang="en-US"/>
          </a:p>
        </p:txBody>
      </p:sp>
    </p:spTree>
    <p:extLst>
      <p:ext uri="{BB962C8B-B14F-4D97-AF65-F5344CB8AC3E}">
        <p14:creationId xmlns:p14="http://schemas.microsoft.com/office/powerpoint/2010/main" val="35966108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E85B56-43D2-4629-B997-E9E607163F0C}" type="slidenum">
              <a:rPr lang="en-US" smtClean="0"/>
              <a:t>54</a:t>
            </a:fld>
            <a:endParaRPr lang="en-US"/>
          </a:p>
        </p:txBody>
      </p:sp>
    </p:spTree>
    <p:extLst>
      <p:ext uri="{BB962C8B-B14F-4D97-AF65-F5344CB8AC3E}">
        <p14:creationId xmlns:p14="http://schemas.microsoft.com/office/powerpoint/2010/main" val="795191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70E3F-D5C7-4F13-9CE3-3A6A0DC3F28C}"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8911F9-0BA7-443A-99DB-86671DB82DE1}" type="slidenum">
              <a:rPr lang="en-US" smtClean="0"/>
              <a:t>‹#›</a:t>
            </a:fld>
            <a:endParaRPr lang="en-US"/>
          </a:p>
        </p:txBody>
      </p:sp>
    </p:spTree>
    <p:extLst>
      <p:ext uri="{BB962C8B-B14F-4D97-AF65-F5344CB8AC3E}">
        <p14:creationId xmlns:p14="http://schemas.microsoft.com/office/powerpoint/2010/main" val="3970707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70E3F-D5C7-4F13-9CE3-3A6A0DC3F28C}"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8911F9-0BA7-443A-99DB-86671DB82DE1}" type="slidenum">
              <a:rPr lang="en-US" smtClean="0"/>
              <a:t>‹#›</a:t>
            </a:fld>
            <a:endParaRPr lang="en-US"/>
          </a:p>
        </p:txBody>
      </p:sp>
    </p:spTree>
    <p:extLst>
      <p:ext uri="{BB962C8B-B14F-4D97-AF65-F5344CB8AC3E}">
        <p14:creationId xmlns:p14="http://schemas.microsoft.com/office/powerpoint/2010/main" val="1058529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70E3F-D5C7-4F13-9CE3-3A6A0DC3F28C}"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8911F9-0BA7-443A-99DB-86671DB82DE1}" type="slidenum">
              <a:rPr lang="en-US" smtClean="0"/>
              <a:t>‹#›</a:t>
            </a:fld>
            <a:endParaRPr lang="en-US"/>
          </a:p>
        </p:txBody>
      </p:sp>
    </p:spTree>
    <p:extLst>
      <p:ext uri="{BB962C8B-B14F-4D97-AF65-F5344CB8AC3E}">
        <p14:creationId xmlns:p14="http://schemas.microsoft.com/office/powerpoint/2010/main" val="2075111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870E3F-D5C7-4F13-9CE3-3A6A0DC3F28C}"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8911F9-0BA7-443A-99DB-86671DB82DE1}" type="slidenum">
              <a:rPr lang="en-US" smtClean="0"/>
              <a:t>‹#›</a:t>
            </a:fld>
            <a:endParaRPr lang="en-US"/>
          </a:p>
        </p:txBody>
      </p:sp>
    </p:spTree>
    <p:extLst>
      <p:ext uri="{BB962C8B-B14F-4D97-AF65-F5344CB8AC3E}">
        <p14:creationId xmlns:p14="http://schemas.microsoft.com/office/powerpoint/2010/main" val="4176912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70E3F-D5C7-4F13-9CE3-3A6A0DC3F28C}" type="datetimeFigureOut">
              <a:rPr lang="en-US" smtClean="0"/>
              <a:t>11/7/2024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8911F9-0BA7-443A-99DB-86671DB82DE1}" type="slidenum">
              <a:rPr lang="en-US" smtClean="0"/>
              <a:t>‹#›</a:t>
            </a:fld>
            <a:endParaRPr lang="en-US"/>
          </a:p>
        </p:txBody>
      </p:sp>
    </p:spTree>
    <p:extLst>
      <p:ext uri="{BB962C8B-B14F-4D97-AF65-F5344CB8AC3E}">
        <p14:creationId xmlns:p14="http://schemas.microsoft.com/office/powerpoint/2010/main" val="3437359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870E3F-D5C7-4F13-9CE3-3A6A0DC3F28C}" type="datetimeFigureOut">
              <a:rPr lang="en-US" smtClean="0"/>
              <a:t>11/7/2024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8911F9-0BA7-443A-99DB-86671DB82DE1}" type="slidenum">
              <a:rPr lang="en-US" smtClean="0"/>
              <a:t>‹#›</a:t>
            </a:fld>
            <a:endParaRPr lang="en-US"/>
          </a:p>
        </p:txBody>
      </p:sp>
    </p:spTree>
    <p:extLst>
      <p:ext uri="{BB962C8B-B14F-4D97-AF65-F5344CB8AC3E}">
        <p14:creationId xmlns:p14="http://schemas.microsoft.com/office/powerpoint/2010/main" val="3299650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70E3F-D5C7-4F13-9CE3-3A6A0DC3F28C}" type="datetimeFigureOut">
              <a:rPr lang="en-US" smtClean="0"/>
              <a:t>11/7/2024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8911F9-0BA7-443A-99DB-86671DB82DE1}" type="slidenum">
              <a:rPr lang="en-US" smtClean="0"/>
              <a:t>‹#›</a:t>
            </a:fld>
            <a:endParaRPr lang="en-US"/>
          </a:p>
        </p:txBody>
      </p:sp>
    </p:spTree>
    <p:extLst>
      <p:ext uri="{BB962C8B-B14F-4D97-AF65-F5344CB8AC3E}">
        <p14:creationId xmlns:p14="http://schemas.microsoft.com/office/powerpoint/2010/main" val="920692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5870E3F-D5C7-4F13-9CE3-3A6A0DC3F28C}"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8911F9-0BA7-443A-99DB-86671DB82DE1}" type="slidenum">
              <a:rPr lang="en-US" smtClean="0"/>
              <a:t>‹#›</a:t>
            </a:fld>
            <a:endParaRPr lang="en-US"/>
          </a:p>
        </p:txBody>
      </p:sp>
    </p:spTree>
    <p:extLst>
      <p:ext uri="{BB962C8B-B14F-4D97-AF65-F5344CB8AC3E}">
        <p14:creationId xmlns:p14="http://schemas.microsoft.com/office/powerpoint/2010/main" val="2054424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5870E3F-D5C7-4F13-9CE3-3A6A0DC3F28C}"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8911F9-0BA7-443A-99DB-86671DB82DE1}" type="slidenum">
              <a:rPr lang="en-US" smtClean="0"/>
              <a:t>‹#›</a:t>
            </a:fld>
            <a:endParaRPr lang="en-US"/>
          </a:p>
        </p:txBody>
      </p:sp>
    </p:spTree>
    <p:extLst>
      <p:ext uri="{BB962C8B-B14F-4D97-AF65-F5344CB8AC3E}">
        <p14:creationId xmlns:p14="http://schemas.microsoft.com/office/powerpoint/2010/main" val="3794185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70E3F-D5C7-4F13-9CE3-3A6A0DC3F28C}"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8911F9-0BA7-443A-99DB-86671DB82DE1}" type="slidenum">
              <a:rPr lang="en-US" smtClean="0"/>
              <a:t>‹#›</a:t>
            </a:fld>
            <a:endParaRPr lang="en-US"/>
          </a:p>
        </p:txBody>
      </p:sp>
    </p:spTree>
    <p:extLst>
      <p:ext uri="{BB962C8B-B14F-4D97-AF65-F5344CB8AC3E}">
        <p14:creationId xmlns:p14="http://schemas.microsoft.com/office/powerpoint/2010/main" val="1261889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70E3F-D5C7-4F13-9CE3-3A6A0DC3F28C}"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8911F9-0BA7-443A-99DB-86671DB82DE1}" type="slidenum">
              <a:rPr lang="en-US" smtClean="0"/>
              <a:t>‹#›</a:t>
            </a:fld>
            <a:endParaRPr lang="en-US"/>
          </a:p>
        </p:txBody>
      </p:sp>
    </p:spTree>
    <p:extLst>
      <p:ext uri="{BB962C8B-B14F-4D97-AF65-F5344CB8AC3E}">
        <p14:creationId xmlns:p14="http://schemas.microsoft.com/office/powerpoint/2010/main" val="3233253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5449E4-9760-4516-B76F-4061E1FFE081}" type="datetime1">
              <a:rPr lang="en-US" smtClean="0"/>
              <a:t>11/7/2024</a:t>
            </a:fld>
            <a:endParaRPr lang="en-US"/>
          </a:p>
        </p:txBody>
      </p:sp>
      <p:sp>
        <p:nvSpPr>
          <p:cNvPr id="5" name="Footer Placeholder 4"/>
          <p:cNvSpPr>
            <a:spLocks noGrp="1"/>
          </p:cNvSpPr>
          <p:nvPr>
            <p:ph type="ftr" sz="quarter" idx="11"/>
          </p:nvPr>
        </p:nvSpPr>
        <p:spPr/>
        <p:txBody>
          <a:bodyPr/>
          <a:lstStyle/>
          <a:p>
            <a:r>
              <a:rPr lang="en-US"/>
              <a:t>Mattie Burkert (mburkert@uoregon.edu), October 2024</a:t>
            </a:r>
          </a:p>
        </p:txBody>
      </p:sp>
      <p:sp>
        <p:nvSpPr>
          <p:cNvPr id="6" name="Slide Number Placeholder 5"/>
          <p:cNvSpPr>
            <a:spLocks noGrp="1"/>
          </p:cNvSpPr>
          <p:nvPr>
            <p:ph type="sldNum" sz="quarter" idx="12"/>
          </p:nvPr>
        </p:nvSpPr>
        <p:spPr/>
        <p:txBody>
          <a:bodyPr/>
          <a:lstStyle/>
          <a:p>
            <a:fld id="{DE0A2166-2C87-4824-A554-BC855093E1EF}" type="slidenum">
              <a:rPr lang="en-US" smtClean="0"/>
              <a:t>‹#›</a:t>
            </a:fld>
            <a:endParaRPr lang="en-US"/>
          </a:p>
        </p:txBody>
      </p:sp>
    </p:spTree>
    <p:extLst>
      <p:ext uri="{BB962C8B-B14F-4D97-AF65-F5344CB8AC3E}">
        <p14:creationId xmlns:p14="http://schemas.microsoft.com/office/powerpoint/2010/main" val="1650750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B7237D-C026-4CCB-B3B9-85C501EDD1AD}" type="datetime1">
              <a:rPr lang="en-US" smtClean="0"/>
              <a:t>11/7/2024</a:t>
            </a:fld>
            <a:endParaRPr lang="en-US"/>
          </a:p>
        </p:txBody>
      </p:sp>
      <p:sp>
        <p:nvSpPr>
          <p:cNvPr id="5" name="Footer Placeholder 4"/>
          <p:cNvSpPr>
            <a:spLocks noGrp="1"/>
          </p:cNvSpPr>
          <p:nvPr>
            <p:ph type="ftr" sz="quarter" idx="11"/>
          </p:nvPr>
        </p:nvSpPr>
        <p:spPr/>
        <p:txBody>
          <a:bodyPr/>
          <a:lstStyle/>
          <a:p>
            <a:r>
              <a:rPr lang="en-US"/>
              <a:t>Mattie Burkert (mburkert@uoregon.edu), October 2024</a:t>
            </a:r>
          </a:p>
        </p:txBody>
      </p:sp>
      <p:sp>
        <p:nvSpPr>
          <p:cNvPr id="6" name="Slide Number Placeholder 5"/>
          <p:cNvSpPr>
            <a:spLocks noGrp="1"/>
          </p:cNvSpPr>
          <p:nvPr>
            <p:ph type="sldNum" sz="quarter" idx="12"/>
          </p:nvPr>
        </p:nvSpPr>
        <p:spPr/>
        <p:txBody>
          <a:bodyPr/>
          <a:lstStyle/>
          <a:p>
            <a:fld id="{DE0A2166-2C87-4824-A554-BC855093E1EF}" type="slidenum">
              <a:rPr lang="en-US" smtClean="0"/>
              <a:t>‹#›</a:t>
            </a:fld>
            <a:endParaRPr lang="en-US"/>
          </a:p>
        </p:txBody>
      </p:sp>
    </p:spTree>
    <p:extLst>
      <p:ext uri="{BB962C8B-B14F-4D97-AF65-F5344CB8AC3E}">
        <p14:creationId xmlns:p14="http://schemas.microsoft.com/office/powerpoint/2010/main" val="3095311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609B2E-4B74-4747-ADD3-75D58F5BC9A1}" type="datetime1">
              <a:rPr lang="en-US" smtClean="0"/>
              <a:t>11/7/2024</a:t>
            </a:fld>
            <a:endParaRPr lang="en-US"/>
          </a:p>
        </p:txBody>
      </p:sp>
      <p:sp>
        <p:nvSpPr>
          <p:cNvPr id="5" name="Footer Placeholder 4"/>
          <p:cNvSpPr>
            <a:spLocks noGrp="1"/>
          </p:cNvSpPr>
          <p:nvPr>
            <p:ph type="ftr" sz="quarter" idx="11"/>
          </p:nvPr>
        </p:nvSpPr>
        <p:spPr/>
        <p:txBody>
          <a:bodyPr/>
          <a:lstStyle/>
          <a:p>
            <a:r>
              <a:rPr lang="en-US"/>
              <a:t>Mattie Burkert (mburkert@uoregon.edu), October 2024</a:t>
            </a:r>
          </a:p>
        </p:txBody>
      </p:sp>
      <p:sp>
        <p:nvSpPr>
          <p:cNvPr id="6" name="Slide Number Placeholder 5"/>
          <p:cNvSpPr>
            <a:spLocks noGrp="1"/>
          </p:cNvSpPr>
          <p:nvPr>
            <p:ph type="sldNum" sz="quarter" idx="12"/>
          </p:nvPr>
        </p:nvSpPr>
        <p:spPr/>
        <p:txBody>
          <a:bodyPr/>
          <a:lstStyle/>
          <a:p>
            <a:fld id="{DE0A2166-2C87-4824-A554-BC855093E1EF}" type="slidenum">
              <a:rPr lang="en-US" smtClean="0"/>
              <a:t>‹#›</a:t>
            </a:fld>
            <a:endParaRPr lang="en-US"/>
          </a:p>
        </p:txBody>
      </p:sp>
    </p:spTree>
    <p:extLst>
      <p:ext uri="{BB962C8B-B14F-4D97-AF65-F5344CB8AC3E}">
        <p14:creationId xmlns:p14="http://schemas.microsoft.com/office/powerpoint/2010/main" val="1201669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15340B-A609-4C7E-8F5E-77C9A1987B01}" type="datetime1">
              <a:rPr lang="en-US" smtClean="0"/>
              <a:t>11/7/2024</a:t>
            </a:fld>
            <a:endParaRPr lang="en-US"/>
          </a:p>
        </p:txBody>
      </p:sp>
      <p:sp>
        <p:nvSpPr>
          <p:cNvPr id="6" name="Footer Placeholder 5"/>
          <p:cNvSpPr>
            <a:spLocks noGrp="1"/>
          </p:cNvSpPr>
          <p:nvPr>
            <p:ph type="ftr" sz="quarter" idx="11"/>
          </p:nvPr>
        </p:nvSpPr>
        <p:spPr/>
        <p:txBody>
          <a:bodyPr/>
          <a:lstStyle/>
          <a:p>
            <a:r>
              <a:rPr lang="en-US"/>
              <a:t>Mattie Burkert (mburkert@uoregon.edu), October 2024</a:t>
            </a:r>
          </a:p>
        </p:txBody>
      </p:sp>
      <p:sp>
        <p:nvSpPr>
          <p:cNvPr id="7" name="Slide Number Placeholder 6"/>
          <p:cNvSpPr>
            <a:spLocks noGrp="1"/>
          </p:cNvSpPr>
          <p:nvPr>
            <p:ph type="sldNum" sz="quarter" idx="12"/>
          </p:nvPr>
        </p:nvSpPr>
        <p:spPr/>
        <p:txBody>
          <a:bodyPr/>
          <a:lstStyle/>
          <a:p>
            <a:fld id="{DE0A2166-2C87-4824-A554-BC855093E1EF}" type="slidenum">
              <a:rPr lang="en-US" smtClean="0"/>
              <a:t>‹#›</a:t>
            </a:fld>
            <a:endParaRPr lang="en-US"/>
          </a:p>
        </p:txBody>
      </p:sp>
    </p:spTree>
    <p:extLst>
      <p:ext uri="{BB962C8B-B14F-4D97-AF65-F5344CB8AC3E}">
        <p14:creationId xmlns:p14="http://schemas.microsoft.com/office/powerpoint/2010/main" val="28790833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FC3BDB-8700-4621-BDF5-E72582FE4F31}" type="datetime1">
              <a:rPr lang="en-US" smtClean="0"/>
              <a:t>11/7/2024</a:t>
            </a:fld>
            <a:endParaRPr lang="en-US"/>
          </a:p>
        </p:txBody>
      </p:sp>
      <p:sp>
        <p:nvSpPr>
          <p:cNvPr id="8" name="Footer Placeholder 7"/>
          <p:cNvSpPr>
            <a:spLocks noGrp="1"/>
          </p:cNvSpPr>
          <p:nvPr>
            <p:ph type="ftr" sz="quarter" idx="11"/>
          </p:nvPr>
        </p:nvSpPr>
        <p:spPr/>
        <p:txBody>
          <a:bodyPr/>
          <a:lstStyle/>
          <a:p>
            <a:r>
              <a:rPr lang="en-US"/>
              <a:t>Mattie Burkert (mburkert@uoregon.edu), October 2024</a:t>
            </a:r>
          </a:p>
        </p:txBody>
      </p:sp>
      <p:sp>
        <p:nvSpPr>
          <p:cNvPr id="9" name="Slide Number Placeholder 8"/>
          <p:cNvSpPr>
            <a:spLocks noGrp="1"/>
          </p:cNvSpPr>
          <p:nvPr>
            <p:ph type="sldNum" sz="quarter" idx="12"/>
          </p:nvPr>
        </p:nvSpPr>
        <p:spPr/>
        <p:txBody>
          <a:bodyPr/>
          <a:lstStyle/>
          <a:p>
            <a:fld id="{DE0A2166-2C87-4824-A554-BC855093E1EF}" type="slidenum">
              <a:rPr lang="en-US" smtClean="0"/>
              <a:t>‹#›</a:t>
            </a:fld>
            <a:endParaRPr lang="en-US"/>
          </a:p>
        </p:txBody>
      </p:sp>
    </p:spTree>
    <p:extLst>
      <p:ext uri="{BB962C8B-B14F-4D97-AF65-F5344CB8AC3E}">
        <p14:creationId xmlns:p14="http://schemas.microsoft.com/office/powerpoint/2010/main" val="3081685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44DF0E-A258-4FB8-822B-9D8B9D930441}" type="datetime1">
              <a:rPr lang="en-US" smtClean="0"/>
              <a:t>11/7/2024</a:t>
            </a:fld>
            <a:endParaRPr lang="en-US"/>
          </a:p>
        </p:txBody>
      </p:sp>
      <p:sp>
        <p:nvSpPr>
          <p:cNvPr id="4" name="Footer Placeholder 3"/>
          <p:cNvSpPr>
            <a:spLocks noGrp="1"/>
          </p:cNvSpPr>
          <p:nvPr>
            <p:ph type="ftr" sz="quarter" idx="11"/>
          </p:nvPr>
        </p:nvSpPr>
        <p:spPr/>
        <p:txBody>
          <a:bodyPr/>
          <a:lstStyle/>
          <a:p>
            <a:r>
              <a:rPr lang="en-US"/>
              <a:t>Mattie Burkert (mburkert@uoregon.edu), October 2024</a:t>
            </a:r>
          </a:p>
        </p:txBody>
      </p:sp>
      <p:sp>
        <p:nvSpPr>
          <p:cNvPr id="5" name="Slide Number Placeholder 4"/>
          <p:cNvSpPr>
            <a:spLocks noGrp="1"/>
          </p:cNvSpPr>
          <p:nvPr>
            <p:ph type="sldNum" sz="quarter" idx="12"/>
          </p:nvPr>
        </p:nvSpPr>
        <p:spPr/>
        <p:txBody>
          <a:bodyPr/>
          <a:lstStyle/>
          <a:p>
            <a:fld id="{DE0A2166-2C87-4824-A554-BC855093E1EF}" type="slidenum">
              <a:rPr lang="en-US" smtClean="0"/>
              <a:t>‹#›</a:t>
            </a:fld>
            <a:endParaRPr lang="en-US"/>
          </a:p>
        </p:txBody>
      </p:sp>
    </p:spTree>
    <p:extLst>
      <p:ext uri="{BB962C8B-B14F-4D97-AF65-F5344CB8AC3E}">
        <p14:creationId xmlns:p14="http://schemas.microsoft.com/office/powerpoint/2010/main" val="3277623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E5A21A-86DD-4B6C-AE81-656977AF6D81}" type="datetime1">
              <a:rPr lang="en-US" smtClean="0"/>
              <a:t>11/7/2024</a:t>
            </a:fld>
            <a:endParaRPr lang="en-US"/>
          </a:p>
        </p:txBody>
      </p:sp>
      <p:sp>
        <p:nvSpPr>
          <p:cNvPr id="3" name="Footer Placeholder 2"/>
          <p:cNvSpPr>
            <a:spLocks noGrp="1"/>
          </p:cNvSpPr>
          <p:nvPr>
            <p:ph type="ftr" sz="quarter" idx="11"/>
          </p:nvPr>
        </p:nvSpPr>
        <p:spPr/>
        <p:txBody>
          <a:bodyPr/>
          <a:lstStyle/>
          <a:p>
            <a:r>
              <a:rPr lang="en-US"/>
              <a:t>Mattie Burkert (mburkert@uoregon.edu), October 2024</a:t>
            </a:r>
          </a:p>
        </p:txBody>
      </p:sp>
      <p:sp>
        <p:nvSpPr>
          <p:cNvPr id="4" name="Slide Number Placeholder 3"/>
          <p:cNvSpPr>
            <a:spLocks noGrp="1"/>
          </p:cNvSpPr>
          <p:nvPr>
            <p:ph type="sldNum" sz="quarter" idx="12"/>
          </p:nvPr>
        </p:nvSpPr>
        <p:spPr/>
        <p:txBody>
          <a:bodyPr/>
          <a:lstStyle/>
          <a:p>
            <a:fld id="{DE0A2166-2C87-4824-A554-BC855093E1EF}" type="slidenum">
              <a:rPr lang="en-US" smtClean="0"/>
              <a:t>‹#›</a:t>
            </a:fld>
            <a:endParaRPr lang="en-US"/>
          </a:p>
        </p:txBody>
      </p:sp>
    </p:spTree>
    <p:extLst>
      <p:ext uri="{BB962C8B-B14F-4D97-AF65-F5344CB8AC3E}">
        <p14:creationId xmlns:p14="http://schemas.microsoft.com/office/powerpoint/2010/main" val="33836621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7CC368-73E1-416E-9236-A134EB9F9E64}" type="datetime1">
              <a:rPr lang="en-US" smtClean="0"/>
              <a:t>11/7/2024</a:t>
            </a:fld>
            <a:endParaRPr lang="en-US"/>
          </a:p>
        </p:txBody>
      </p:sp>
      <p:sp>
        <p:nvSpPr>
          <p:cNvPr id="6" name="Footer Placeholder 5"/>
          <p:cNvSpPr>
            <a:spLocks noGrp="1"/>
          </p:cNvSpPr>
          <p:nvPr>
            <p:ph type="ftr" sz="quarter" idx="11"/>
          </p:nvPr>
        </p:nvSpPr>
        <p:spPr/>
        <p:txBody>
          <a:bodyPr/>
          <a:lstStyle/>
          <a:p>
            <a:r>
              <a:rPr lang="en-US"/>
              <a:t>Mattie Burkert (mburkert@uoregon.edu), October 2024</a:t>
            </a:r>
          </a:p>
        </p:txBody>
      </p:sp>
      <p:sp>
        <p:nvSpPr>
          <p:cNvPr id="7" name="Slide Number Placeholder 6"/>
          <p:cNvSpPr>
            <a:spLocks noGrp="1"/>
          </p:cNvSpPr>
          <p:nvPr>
            <p:ph type="sldNum" sz="quarter" idx="12"/>
          </p:nvPr>
        </p:nvSpPr>
        <p:spPr/>
        <p:txBody>
          <a:bodyPr/>
          <a:lstStyle/>
          <a:p>
            <a:fld id="{DE0A2166-2C87-4824-A554-BC855093E1EF}" type="slidenum">
              <a:rPr lang="en-US" smtClean="0"/>
              <a:t>‹#›</a:t>
            </a:fld>
            <a:endParaRPr lang="en-US"/>
          </a:p>
        </p:txBody>
      </p:sp>
    </p:spTree>
    <p:extLst>
      <p:ext uri="{BB962C8B-B14F-4D97-AF65-F5344CB8AC3E}">
        <p14:creationId xmlns:p14="http://schemas.microsoft.com/office/powerpoint/2010/main" val="30188829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BDBD35-1943-46EC-B57E-A3E58B98DB16}" type="datetime1">
              <a:rPr lang="en-US" smtClean="0"/>
              <a:t>11/7/2024</a:t>
            </a:fld>
            <a:endParaRPr lang="en-US"/>
          </a:p>
        </p:txBody>
      </p:sp>
      <p:sp>
        <p:nvSpPr>
          <p:cNvPr id="6" name="Footer Placeholder 5"/>
          <p:cNvSpPr>
            <a:spLocks noGrp="1"/>
          </p:cNvSpPr>
          <p:nvPr>
            <p:ph type="ftr" sz="quarter" idx="11"/>
          </p:nvPr>
        </p:nvSpPr>
        <p:spPr/>
        <p:txBody>
          <a:bodyPr/>
          <a:lstStyle/>
          <a:p>
            <a:r>
              <a:rPr lang="en-US"/>
              <a:t>Mattie Burkert (mburkert@uoregon.edu), October 2024</a:t>
            </a:r>
          </a:p>
        </p:txBody>
      </p:sp>
      <p:sp>
        <p:nvSpPr>
          <p:cNvPr id="7" name="Slide Number Placeholder 6"/>
          <p:cNvSpPr>
            <a:spLocks noGrp="1"/>
          </p:cNvSpPr>
          <p:nvPr>
            <p:ph type="sldNum" sz="quarter" idx="12"/>
          </p:nvPr>
        </p:nvSpPr>
        <p:spPr/>
        <p:txBody>
          <a:bodyPr/>
          <a:lstStyle/>
          <a:p>
            <a:fld id="{DE0A2166-2C87-4824-A554-BC855093E1EF}" type="slidenum">
              <a:rPr lang="en-US" smtClean="0"/>
              <a:t>‹#›</a:t>
            </a:fld>
            <a:endParaRPr lang="en-US"/>
          </a:p>
        </p:txBody>
      </p:sp>
    </p:spTree>
    <p:extLst>
      <p:ext uri="{BB962C8B-B14F-4D97-AF65-F5344CB8AC3E}">
        <p14:creationId xmlns:p14="http://schemas.microsoft.com/office/powerpoint/2010/main" val="3915482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C92E62-8BE5-4A8A-9FDD-4856A99E4C5F}" type="datetime1">
              <a:rPr lang="en-US" smtClean="0"/>
              <a:t>11/7/2024</a:t>
            </a:fld>
            <a:endParaRPr lang="en-US"/>
          </a:p>
        </p:txBody>
      </p:sp>
      <p:sp>
        <p:nvSpPr>
          <p:cNvPr id="5" name="Footer Placeholder 4"/>
          <p:cNvSpPr>
            <a:spLocks noGrp="1"/>
          </p:cNvSpPr>
          <p:nvPr>
            <p:ph type="ftr" sz="quarter" idx="11"/>
          </p:nvPr>
        </p:nvSpPr>
        <p:spPr/>
        <p:txBody>
          <a:bodyPr/>
          <a:lstStyle/>
          <a:p>
            <a:r>
              <a:rPr lang="en-US"/>
              <a:t>Mattie Burkert (mburkert@uoregon.edu), October 2024</a:t>
            </a:r>
          </a:p>
        </p:txBody>
      </p:sp>
      <p:sp>
        <p:nvSpPr>
          <p:cNvPr id="6" name="Slide Number Placeholder 5"/>
          <p:cNvSpPr>
            <a:spLocks noGrp="1"/>
          </p:cNvSpPr>
          <p:nvPr>
            <p:ph type="sldNum" sz="quarter" idx="12"/>
          </p:nvPr>
        </p:nvSpPr>
        <p:spPr/>
        <p:txBody>
          <a:bodyPr/>
          <a:lstStyle/>
          <a:p>
            <a:fld id="{DE0A2166-2C87-4824-A554-BC855093E1EF}" type="slidenum">
              <a:rPr lang="en-US" smtClean="0"/>
              <a:t>‹#›</a:t>
            </a:fld>
            <a:endParaRPr lang="en-US"/>
          </a:p>
        </p:txBody>
      </p:sp>
    </p:spTree>
    <p:extLst>
      <p:ext uri="{BB962C8B-B14F-4D97-AF65-F5344CB8AC3E}">
        <p14:creationId xmlns:p14="http://schemas.microsoft.com/office/powerpoint/2010/main" val="13296215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150A49-F973-40A3-A6A4-E2A639B8C4A9}" type="datetime1">
              <a:rPr lang="en-US" smtClean="0"/>
              <a:t>11/7/2024</a:t>
            </a:fld>
            <a:endParaRPr lang="en-US"/>
          </a:p>
        </p:txBody>
      </p:sp>
      <p:sp>
        <p:nvSpPr>
          <p:cNvPr id="5" name="Footer Placeholder 4"/>
          <p:cNvSpPr>
            <a:spLocks noGrp="1"/>
          </p:cNvSpPr>
          <p:nvPr>
            <p:ph type="ftr" sz="quarter" idx="11"/>
          </p:nvPr>
        </p:nvSpPr>
        <p:spPr/>
        <p:txBody>
          <a:bodyPr/>
          <a:lstStyle/>
          <a:p>
            <a:r>
              <a:rPr lang="en-US"/>
              <a:t>Mattie Burkert (mburkert@uoregon.edu), October 2024</a:t>
            </a:r>
          </a:p>
        </p:txBody>
      </p:sp>
      <p:sp>
        <p:nvSpPr>
          <p:cNvPr id="6" name="Slide Number Placeholder 5"/>
          <p:cNvSpPr>
            <a:spLocks noGrp="1"/>
          </p:cNvSpPr>
          <p:nvPr>
            <p:ph type="sldNum" sz="quarter" idx="12"/>
          </p:nvPr>
        </p:nvSpPr>
        <p:spPr/>
        <p:txBody>
          <a:bodyPr/>
          <a:lstStyle/>
          <a:p>
            <a:fld id="{DE0A2166-2C87-4824-A554-BC855093E1EF}" type="slidenum">
              <a:rPr lang="en-US" smtClean="0"/>
              <a:t>‹#›</a:t>
            </a:fld>
            <a:endParaRPr lang="en-US"/>
          </a:p>
        </p:txBody>
      </p:sp>
    </p:spTree>
    <p:extLst>
      <p:ext uri="{BB962C8B-B14F-4D97-AF65-F5344CB8AC3E}">
        <p14:creationId xmlns:p14="http://schemas.microsoft.com/office/powerpoint/2010/main" val="4260591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870E3F-D5C7-4F13-9CE3-3A6A0DC3F28C}" type="datetimeFigureOut">
              <a:rPr lang="en-US" smtClean="0"/>
              <a:t>11/7/2024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8911F9-0BA7-443A-99DB-86671DB82DE1}" type="slidenum">
              <a:rPr lang="en-US" smtClean="0"/>
              <a:t>‹#›</a:t>
            </a:fld>
            <a:endParaRPr lang="en-US"/>
          </a:p>
        </p:txBody>
      </p:sp>
    </p:spTree>
    <p:extLst>
      <p:ext uri="{BB962C8B-B14F-4D97-AF65-F5344CB8AC3E}">
        <p14:creationId xmlns:p14="http://schemas.microsoft.com/office/powerpoint/2010/main" val="143997430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870E3F-D5C7-4F13-9CE3-3A6A0DC3F28C}" type="datetimeFigureOut">
              <a:rPr lang="en-US" smtClean="0"/>
              <a:t>11/7/2024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8911F9-0BA7-443A-99DB-86671DB82DE1}" type="slidenum">
              <a:rPr lang="en-US" smtClean="0"/>
              <a:t>‹#›</a:t>
            </a:fld>
            <a:endParaRPr lang="en-US"/>
          </a:p>
        </p:txBody>
      </p:sp>
    </p:spTree>
    <p:extLst>
      <p:ext uri="{BB962C8B-B14F-4D97-AF65-F5344CB8AC3E}">
        <p14:creationId xmlns:p14="http://schemas.microsoft.com/office/powerpoint/2010/main" val="284767597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tinyurl.com/burkert-cpnp"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hyperlink" Target="https://londonstagedatabase.uoregon.edu/about.php"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18.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4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png"/><Relationship Id="rId4" Type="http://schemas.microsoft.com/office/2007/relationships/hdphoto" Target="../media/hdphoto3.wdp"/></Relationships>
</file>

<file path=ppt/slides/_rels/slide4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microsoft.com/office/2007/relationships/hdphoto" Target="../media/hdphoto4.wdp"/></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hyperlink" Target="mailto:mburkert@uoregon.edu" TargetMode="External"/><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jpg"/></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3F49B-EF93-4F8A-9362-315903867007}"/>
              </a:ext>
            </a:extLst>
          </p:cNvPr>
          <p:cNvSpPr>
            <a:spLocks noGrp="1"/>
          </p:cNvSpPr>
          <p:nvPr>
            <p:ph type="ctrTitle"/>
          </p:nvPr>
        </p:nvSpPr>
        <p:spPr>
          <a:xfrm>
            <a:off x="1066800" y="2486025"/>
            <a:ext cx="10048875" cy="1023938"/>
          </a:xfrm>
          <a:solidFill>
            <a:schemeClr val="bg1"/>
          </a:solidFill>
        </p:spPr>
        <p:txBody>
          <a:bodyPr>
            <a:normAutofit fontScale="90000"/>
          </a:bodyPr>
          <a:lstStyle/>
          <a:p>
            <a:r>
              <a:rPr lang="en-US" dirty="0">
                <a:solidFill>
                  <a:srgbClr val="FFF5CD"/>
                </a:solidFill>
                <a:latin typeface="Aptos Serif" panose="02020604070405020304" pitchFamily="18" charset="0"/>
                <a:cs typeface="Aptos Serif" panose="02020604070405020304" pitchFamily="18" charset="0"/>
              </a:rPr>
              <a:t>“Not acted these twenty years”</a:t>
            </a:r>
          </a:p>
        </p:txBody>
      </p:sp>
      <p:sp>
        <p:nvSpPr>
          <p:cNvPr id="3" name="Subtitle 2">
            <a:extLst>
              <a:ext uri="{FF2B5EF4-FFF2-40B4-BE49-F238E27FC236}">
                <a16:creationId xmlns:a16="http://schemas.microsoft.com/office/drawing/2014/main" id="{0109BBB0-6C6D-49E8-A103-48543BEFEAED}"/>
              </a:ext>
            </a:extLst>
          </p:cNvPr>
          <p:cNvSpPr>
            <a:spLocks noGrp="1"/>
          </p:cNvSpPr>
          <p:nvPr>
            <p:ph type="subTitle" idx="1"/>
          </p:nvPr>
        </p:nvSpPr>
        <p:spPr/>
        <p:txBody>
          <a:bodyPr>
            <a:normAutofit/>
          </a:bodyPr>
          <a:lstStyle/>
          <a:p>
            <a:r>
              <a:rPr lang="en-US" sz="2800" dirty="0">
                <a:solidFill>
                  <a:schemeClr val="tx2"/>
                </a:solidFill>
                <a:highlight>
                  <a:srgbClr val="800000"/>
                </a:highlight>
                <a:latin typeface="Aptos SemiBold" panose="020B0004020202020204" pitchFamily="34" charset="0"/>
                <a:cs typeface="Aptos Serif" panose="02020604070405020304" pitchFamily="18" charset="0"/>
              </a:rPr>
              <a:t> What Eighteenth-Century Theater Can Teach Us</a:t>
            </a:r>
          </a:p>
          <a:p>
            <a:r>
              <a:rPr lang="en-US" sz="2800" dirty="0">
                <a:solidFill>
                  <a:schemeClr val="tx2"/>
                </a:solidFill>
                <a:highlight>
                  <a:srgbClr val="800000"/>
                </a:highlight>
                <a:latin typeface="Aptos SemiBold" panose="020B0004020202020204" pitchFamily="34" charset="0"/>
                <a:cs typeface="Aptos Serif" panose="02020604070405020304" pitchFamily="18" charset="0"/>
              </a:rPr>
              <a:t>about  Sustaining Digital Humanities </a:t>
            </a:r>
          </a:p>
        </p:txBody>
      </p:sp>
      <p:sp>
        <p:nvSpPr>
          <p:cNvPr id="5" name="TextBox 4">
            <a:extLst>
              <a:ext uri="{FF2B5EF4-FFF2-40B4-BE49-F238E27FC236}">
                <a16:creationId xmlns:a16="http://schemas.microsoft.com/office/drawing/2014/main" id="{2DD26E3D-56D4-4D4A-ACE9-752B6B6371FE}"/>
              </a:ext>
            </a:extLst>
          </p:cNvPr>
          <p:cNvSpPr txBox="1"/>
          <p:nvPr/>
        </p:nvSpPr>
        <p:spPr>
          <a:xfrm>
            <a:off x="2754813" y="5161904"/>
            <a:ext cx="6682373" cy="1200329"/>
          </a:xfrm>
          <a:prstGeom prst="rect">
            <a:avLst/>
          </a:prstGeom>
          <a:noFill/>
          <a:ln w="28575">
            <a:solidFill>
              <a:schemeClr val="bg1"/>
            </a:solidFill>
          </a:ln>
        </p:spPr>
        <p:txBody>
          <a:bodyPr wrap="square" rtlCol="0">
            <a:spAutoFit/>
          </a:bodyPr>
          <a:lstStyle/>
          <a:p>
            <a:pPr algn="ctr"/>
            <a:r>
              <a:rPr lang="en-US" sz="2400" dirty="0">
                <a:solidFill>
                  <a:schemeClr val="bg1"/>
                </a:solidFill>
                <a:latin typeface="Aptos SemiBold" panose="020B0004020202020204" pitchFamily="34" charset="0"/>
                <a:cs typeface="Aptos Serif" panose="02020604070405020304" pitchFamily="18" charset="0"/>
              </a:rPr>
              <a:t>Mattie Burkert (she, they)</a:t>
            </a:r>
          </a:p>
          <a:p>
            <a:pPr algn="ctr"/>
            <a:r>
              <a:rPr lang="en-US" sz="2400" dirty="0">
                <a:solidFill>
                  <a:schemeClr val="bg1"/>
                </a:solidFill>
                <a:latin typeface="Aptos SemiBold" panose="020B0004020202020204" pitchFamily="34" charset="0"/>
                <a:cs typeface="Aptos Serif" panose="02020604070405020304" pitchFamily="18" charset="0"/>
              </a:rPr>
              <a:t>Center for Print, Networks, and Performance</a:t>
            </a:r>
          </a:p>
          <a:p>
            <a:pPr algn="ctr"/>
            <a:r>
              <a:rPr lang="en-US" sz="2400" dirty="0">
                <a:solidFill>
                  <a:schemeClr val="bg1"/>
                </a:solidFill>
                <a:latin typeface="Aptos SemiBold" panose="020B0004020202020204" pitchFamily="34" charset="0"/>
                <a:cs typeface="Aptos Serif" panose="02020604070405020304" pitchFamily="18" charset="0"/>
              </a:rPr>
              <a:t>Carnegie Mellon University | November 7, 2024</a:t>
            </a:r>
          </a:p>
        </p:txBody>
      </p:sp>
    </p:spTree>
    <p:extLst>
      <p:ext uri="{BB962C8B-B14F-4D97-AF65-F5344CB8AC3E}">
        <p14:creationId xmlns:p14="http://schemas.microsoft.com/office/powerpoint/2010/main" val="1443123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C98803-A61F-49B8-D328-631B5DE25334}"/>
              </a:ext>
            </a:extLst>
          </p:cNvPr>
          <p:cNvSpPr/>
          <p:nvPr/>
        </p:nvSpPr>
        <p:spPr>
          <a:xfrm>
            <a:off x="2977242" y="0"/>
            <a:ext cx="6237515"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16CC04-F475-7129-88D1-EEDD4BB5D47A}"/>
              </a:ext>
            </a:extLst>
          </p:cNvPr>
          <p:cNvSpPr>
            <a:spLocks noGrp="1"/>
          </p:cNvSpPr>
          <p:nvPr>
            <p:ph type="title"/>
          </p:nvPr>
        </p:nvSpPr>
        <p:spPr>
          <a:xfrm>
            <a:off x="838200" y="-9637"/>
            <a:ext cx="10515600" cy="1325563"/>
          </a:xfrm>
        </p:spPr>
        <p:txBody>
          <a:bodyPr>
            <a:normAutofit/>
          </a:bodyPr>
          <a:lstStyle/>
          <a:p>
            <a:pPr algn="ctr"/>
            <a:r>
              <a:rPr lang="en-US" sz="5400" dirty="0">
                <a:solidFill>
                  <a:schemeClr val="bg1"/>
                </a:solidFill>
                <a:latin typeface="Aptos Display" panose="020B0004020202020204" pitchFamily="34" charset="0"/>
              </a:rPr>
              <a:t>Access Copies</a:t>
            </a:r>
          </a:p>
        </p:txBody>
      </p:sp>
      <p:sp>
        <p:nvSpPr>
          <p:cNvPr id="3" name="Content Placeholder 2">
            <a:extLst>
              <a:ext uri="{FF2B5EF4-FFF2-40B4-BE49-F238E27FC236}">
                <a16:creationId xmlns:a16="http://schemas.microsoft.com/office/drawing/2014/main" id="{FC3C9E4A-8950-6D86-E8F5-D6DF4FE7B1FB}"/>
              </a:ext>
            </a:extLst>
          </p:cNvPr>
          <p:cNvSpPr>
            <a:spLocks noGrp="1"/>
          </p:cNvSpPr>
          <p:nvPr>
            <p:ph idx="1"/>
          </p:nvPr>
        </p:nvSpPr>
        <p:spPr>
          <a:xfrm>
            <a:off x="3107870" y="5965371"/>
            <a:ext cx="5976258" cy="4261078"/>
          </a:xfrm>
        </p:spPr>
        <p:txBody>
          <a:bodyPr/>
          <a:lstStyle/>
          <a:p>
            <a:pPr marL="0" indent="0" algn="ctr">
              <a:buNone/>
            </a:pPr>
            <a:r>
              <a:rPr lang="en-US" sz="4000" dirty="0">
                <a:latin typeface="Aptos SemiBold" panose="020B0004020202020204" pitchFamily="34" charset="0"/>
                <a:hlinkClick r:id="rId3"/>
              </a:rPr>
              <a:t>tinyurl.com/</a:t>
            </a:r>
            <a:r>
              <a:rPr lang="en-US" sz="4000" dirty="0" err="1">
                <a:latin typeface="Aptos SemiBold" panose="020B0004020202020204" pitchFamily="34" charset="0"/>
                <a:hlinkClick r:id="rId3"/>
              </a:rPr>
              <a:t>burkert-cpnp</a:t>
            </a:r>
            <a:r>
              <a:rPr lang="en-US" sz="4000" dirty="0">
                <a:latin typeface="Aptos SemiBold" panose="020B0004020202020204" pitchFamily="34" charset="0"/>
              </a:rPr>
              <a:t> </a:t>
            </a:r>
          </a:p>
          <a:p>
            <a:pPr marL="0" indent="0" algn="ctr">
              <a:buNone/>
            </a:pPr>
            <a:endParaRPr lang="en-US" dirty="0"/>
          </a:p>
          <a:p>
            <a:pPr algn="ctr"/>
            <a:endParaRPr lang="en-US" dirty="0"/>
          </a:p>
        </p:txBody>
      </p:sp>
      <p:pic>
        <p:nvPicPr>
          <p:cNvPr id="5" name="Picture 4" descr="A qr code on a white background&#10;&#10;Description automatically generated">
            <a:extLst>
              <a:ext uri="{FF2B5EF4-FFF2-40B4-BE49-F238E27FC236}">
                <a16:creationId xmlns:a16="http://schemas.microsoft.com/office/drawing/2014/main" id="{0373A0AA-5F55-8CF2-D82F-0F184AC154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0999" y="1524000"/>
            <a:ext cx="3810000" cy="3810000"/>
          </a:xfrm>
          <a:prstGeom prst="rect">
            <a:avLst/>
          </a:prstGeom>
        </p:spPr>
      </p:pic>
    </p:spTree>
    <p:extLst>
      <p:ext uri="{BB962C8B-B14F-4D97-AF65-F5344CB8AC3E}">
        <p14:creationId xmlns:p14="http://schemas.microsoft.com/office/powerpoint/2010/main" val="3933710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laybill with the headline &quot;Not Acted these TEN YEARS&quot;">
            <a:extLst>
              <a:ext uri="{FF2B5EF4-FFF2-40B4-BE49-F238E27FC236}">
                <a16:creationId xmlns:a16="http://schemas.microsoft.com/office/drawing/2014/main" id="{5BEA7BF2-7DAE-40A9-84B6-BB78DDEADDAB}"/>
              </a:ext>
            </a:extLst>
          </p:cNvPr>
          <p:cNvPicPr>
            <a:picLocks noChangeAspect="1"/>
          </p:cNvPicPr>
          <p:nvPr/>
        </p:nvPicPr>
        <p:blipFill>
          <a:blip r:embed="rId3"/>
          <a:stretch>
            <a:fillRect/>
          </a:stretch>
        </p:blipFill>
        <p:spPr>
          <a:xfrm>
            <a:off x="300424" y="302502"/>
            <a:ext cx="5795575" cy="2853546"/>
          </a:xfrm>
          <a:prstGeom prst="rect">
            <a:avLst/>
          </a:prstGeom>
          <a:effectLst>
            <a:outerShdw blurRad="50800" dist="38100" dir="13500000" algn="br" rotWithShape="0">
              <a:prstClr val="black">
                <a:alpha val="40000"/>
              </a:prstClr>
            </a:outerShdw>
          </a:effectLst>
        </p:spPr>
      </p:pic>
      <p:pic>
        <p:nvPicPr>
          <p:cNvPr id="7" name="Picture 6" descr="Playbill with the headline &quot;Acted but Once these TEN YEARS&quot;">
            <a:extLst>
              <a:ext uri="{FF2B5EF4-FFF2-40B4-BE49-F238E27FC236}">
                <a16:creationId xmlns:a16="http://schemas.microsoft.com/office/drawing/2014/main" id="{CD55B7E7-A59E-48A6-B9D6-2C428E75D5FE}"/>
              </a:ext>
            </a:extLst>
          </p:cNvPr>
          <p:cNvPicPr>
            <a:picLocks noChangeAspect="1"/>
          </p:cNvPicPr>
          <p:nvPr/>
        </p:nvPicPr>
        <p:blipFill>
          <a:blip r:embed="rId4"/>
          <a:stretch>
            <a:fillRect/>
          </a:stretch>
        </p:blipFill>
        <p:spPr>
          <a:xfrm>
            <a:off x="2588612" y="1729275"/>
            <a:ext cx="6391940" cy="2853545"/>
          </a:xfrm>
          <a:prstGeom prst="rect">
            <a:avLst/>
          </a:prstGeom>
          <a:effectLst>
            <a:outerShdw blurRad="50800" dist="38100" dir="13500000" algn="br" rotWithShape="0">
              <a:prstClr val="black">
                <a:alpha val="40000"/>
              </a:prstClr>
            </a:outerShdw>
          </a:effectLst>
        </p:spPr>
      </p:pic>
      <p:pic>
        <p:nvPicPr>
          <p:cNvPr id="8" name="Picture 7" descr="Playbill with the headline &quot;Acted but Twice these TEN YEARS&quot;">
            <a:extLst>
              <a:ext uri="{FF2B5EF4-FFF2-40B4-BE49-F238E27FC236}">
                <a16:creationId xmlns:a16="http://schemas.microsoft.com/office/drawing/2014/main" id="{B1FB4B08-6AB5-48BD-8C53-61491AC773CB}"/>
              </a:ext>
            </a:extLst>
          </p:cNvPr>
          <p:cNvPicPr>
            <a:picLocks noChangeAspect="1"/>
          </p:cNvPicPr>
          <p:nvPr/>
        </p:nvPicPr>
        <p:blipFill>
          <a:blip r:embed="rId5"/>
          <a:stretch>
            <a:fillRect/>
          </a:stretch>
        </p:blipFill>
        <p:spPr>
          <a:xfrm>
            <a:off x="5486400" y="3290045"/>
            <a:ext cx="6396294" cy="2853545"/>
          </a:xfrm>
          <a:prstGeom prst="rect">
            <a:avLst/>
          </a:prstGeom>
          <a:effectLst>
            <a:outerShdw blurRad="50800" dist="38100" dir="13500000" algn="br" rotWithShape="0">
              <a:prstClr val="black">
                <a:alpha val="40000"/>
              </a:prstClr>
            </a:outerShdw>
          </a:effectLst>
        </p:spPr>
      </p:pic>
      <p:sp>
        <p:nvSpPr>
          <p:cNvPr id="9" name="TextBox 8">
            <a:extLst>
              <a:ext uri="{FF2B5EF4-FFF2-40B4-BE49-F238E27FC236}">
                <a16:creationId xmlns:a16="http://schemas.microsoft.com/office/drawing/2014/main" id="{F9490B48-8A09-4639-B502-B6DD1909EAF8}"/>
              </a:ext>
            </a:extLst>
          </p:cNvPr>
          <p:cNvSpPr txBox="1"/>
          <p:nvPr/>
        </p:nvSpPr>
        <p:spPr>
          <a:xfrm>
            <a:off x="300424" y="5409428"/>
            <a:ext cx="4838167" cy="1200329"/>
          </a:xfrm>
          <a:prstGeom prst="rect">
            <a:avLst/>
          </a:prstGeom>
          <a:noFill/>
        </p:spPr>
        <p:txBody>
          <a:bodyPr wrap="square" rtlCol="0">
            <a:spAutoFit/>
          </a:bodyPr>
          <a:lstStyle/>
          <a:p>
            <a:r>
              <a:rPr lang="en-US" dirty="0">
                <a:solidFill>
                  <a:schemeClr val="tx2"/>
                </a:solidFill>
                <a:latin typeface="Aptos Mono" panose="020B0009020202020204" pitchFamily="49" charset="0"/>
              </a:rPr>
              <a:t>Playbills from Bill Vol G2 C85, Folger  Shakespeare Library, Washington, D.C. Photos by Mattie Burkert, 2017</a:t>
            </a:r>
          </a:p>
        </p:txBody>
      </p:sp>
    </p:spTree>
    <p:extLst>
      <p:ext uri="{BB962C8B-B14F-4D97-AF65-F5344CB8AC3E}">
        <p14:creationId xmlns:p14="http://schemas.microsoft.com/office/powerpoint/2010/main" val="189958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preadsheet column with numerous entries following the formula &quot;Not Acted These [number of] Years&quot;">
            <a:extLst>
              <a:ext uri="{FF2B5EF4-FFF2-40B4-BE49-F238E27FC236}">
                <a16:creationId xmlns:a16="http://schemas.microsoft.com/office/drawing/2014/main" id="{5920533B-7AEA-45CB-9CD2-D3490BD506A0}"/>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Lst>
          </a:blip>
          <a:stretch>
            <a:fillRect/>
          </a:stretch>
        </p:blipFill>
        <p:spPr>
          <a:xfrm>
            <a:off x="94755" y="10243"/>
            <a:ext cx="7549308" cy="6847757"/>
          </a:xfrm>
          <a:prstGeom prst="rect">
            <a:avLst/>
          </a:prstGeom>
        </p:spPr>
      </p:pic>
      <p:sp>
        <p:nvSpPr>
          <p:cNvPr id="2" name="Footer Placeholder 1">
            <a:extLst>
              <a:ext uri="{FF2B5EF4-FFF2-40B4-BE49-F238E27FC236}">
                <a16:creationId xmlns:a16="http://schemas.microsoft.com/office/drawing/2014/main" id="{0DD49CCB-2240-435A-9824-74059F94CBD7}"/>
              </a:ext>
            </a:extLst>
          </p:cNvPr>
          <p:cNvSpPr>
            <a:spLocks noGrp="1"/>
          </p:cNvSpPr>
          <p:nvPr>
            <p:ph type="ftr" sz="quarter" idx="11"/>
          </p:nvPr>
        </p:nvSpPr>
        <p:spPr>
          <a:xfrm>
            <a:off x="7014409" y="249069"/>
            <a:ext cx="5082835" cy="4529759"/>
          </a:xfrm>
          <a:prstGeom prst="ellipse">
            <a:avLst/>
          </a:prstGeom>
          <a:solidFill>
            <a:schemeClr val="bg2"/>
          </a:solidFill>
        </p:spPr>
        <p:txBody>
          <a:bodyPr/>
          <a:lstStyle/>
          <a:p>
            <a:pPr algn="r"/>
            <a:r>
              <a:rPr lang="en-US" sz="2300" dirty="0">
                <a:latin typeface="Aptos Mono" panose="020B0009020202020204" pitchFamily="49" charset="0"/>
              </a:rPr>
              <a:t>Open dataset for Vareschi and Burkert, “Archives, Numbers, Meaning,” </a:t>
            </a:r>
            <a:r>
              <a:rPr lang="en-US" sz="2300" i="1" dirty="0">
                <a:latin typeface="Aptos Mono" panose="020B0009020202020204" pitchFamily="49" charset="0"/>
              </a:rPr>
              <a:t>Theatre Journal </a:t>
            </a:r>
            <a:r>
              <a:rPr lang="en-US" sz="2300" dirty="0">
                <a:latin typeface="Aptos Mono" panose="020B0009020202020204" pitchFamily="49" charset="0"/>
              </a:rPr>
              <a:t>(2016)</a:t>
            </a:r>
          </a:p>
        </p:txBody>
      </p:sp>
    </p:spTree>
    <p:extLst>
      <p:ext uri="{BB962C8B-B14F-4D97-AF65-F5344CB8AC3E}">
        <p14:creationId xmlns:p14="http://schemas.microsoft.com/office/powerpoint/2010/main" val="1306501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27C4B5F-4906-4B1E-BE40-5CF79B11C3F3}"/>
              </a:ext>
            </a:extLst>
          </p:cNvPr>
          <p:cNvSpPr>
            <a:spLocks noGrp="1"/>
          </p:cNvSpPr>
          <p:nvPr>
            <p:ph type="title"/>
          </p:nvPr>
        </p:nvSpPr>
        <p:spPr>
          <a:xfrm>
            <a:off x="418358" y="1004794"/>
            <a:ext cx="5547013" cy="2795160"/>
          </a:xfrm>
        </p:spPr>
        <p:txBody>
          <a:bodyPr vert="horz" lIns="91440" tIns="45720" rIns="91440" bIns="45720" rtlCol="0" anchor="b">
            <a:normAutofit/>
          </a:bodyPr>
          <a:lstStyle/>
          <a:p>
            <a:pPr algn="ctr"/>
            <a:r>
              <a:rPr lang="en-US" kern="1200" dirty="0">
                <a:solidFill>
                  <a:schemeClr val="tx2"/>
                </a:solidFill>
                <a:latin typeface="Aptos Narrow" panose="020B0004020202020204" pitchFamily="34" charset="0"/>
                <a:cs typeface="Aptos Serif" panose="02020604070405020304" pitchFamily="18" charset="0"/>
              </a:rPr>
              <a:t>Speculative Enterprise: </a:t>
            </a:r>
            <a:br>
              <a:rPr lang="en-US" kern="1200" dirty="0">
                <a:solidFill>
                  <a:schemeClr val="tx2"/>
                </a:solidFill>
                <a:latin typeface="Aptos Narrow" panose="020B0004020202020204" pitchFamily="34" charset="0"/>
                <a:cs typeface="Aptos Serif" panose="02020604070405020304" pitchFamily="18" charset="0"/>
              </a:rPr>
            </a:br>
            <a:r>
              <a:rPr lang="en-US" kern="1200" dirty="0">
                <a:solidFill>
                  <a:schemeClr val="tx2"/>
                </a:solidFill>
                <a:latin typeface="Aptos Narrow" panose="020B0004020202020204" pitchFamily="34" charset="0"/>
                <a:cs typeface="Aptos Serif" panose="02020604070405020304" pitchFamily="18" charset="0"/>
              </a:rPr>
              <a:t>Public Theaters and Financial Markets in London, 1688-1763</a:t>
            </a:r>
          </a:p>
        </p:txBody>
      </p:sp>
      <p:sp>
        <p:nvSpPr>
          <p:cNvPr id="7" name="Text Placeholder 6">
            <a:extLst>
              <a:ext uri="{FF2B5EF4-FFF2-40B4-BE49-F238E27FC236}">
                <a16:creationId xmlns:a16="http://schemas.microsoft.com/office/drawing/2014/main" id="{573E95AE-72CD-490A-9214-70C2D337F8F0}"/>
              </a:ext>
            </a:extLst>
          </p:cNvPr>
          <p:cNvSpPr>
            <a:spLocks noGrp="1"/>
          </p:cNvSpPr>
          <p:nvPr>
            <p:ph type="body" sz="half" idx="2"/>
          </p:nvPr>
        </p:nvSpPr>
        <p:spPr>
          <a:xfrm>
            <a:off x="1673307" y="4099481"/>
            <a:ext cx="3037114" cy="1136843"/>
          </a:xfrm>
        </p:spPr>
        <p:txBody>
          <a:bodyPr vert="horz" lIns="91440" tIns="45720" rIns="91440" bIns="45720" rtlCol="0">
            <a:normAutofit/>
          </a:bodyPr>
          <a:lstStyle/>
          <a:p>
            <a:pPr algn="ctr"/>
            <a:r>
              <a:rPr lang="en-US" sz="2800" kern="1200" dirty="0">
                <a:solidFill>
                  <a:schemeClr val="tx2"/>
                </a:solidFill>
                <a:latin typeface="Aptos Narrow" panose="020B0004020202020204" pitchFamily="34" charset="0"/>
                <a:cs typeface="Aptos Serif" panose="02020604070405020304" pitchFamily="18" charset="0"/>
              </a:rPr>
              <a:t>University of Virginia Press, 2021</a:t>
            </a:r>
          </a:p>
        </p:txBody>
      </p:sp>
      <p:pic>
        <p:nvPicPr>
          <p:cNvPr id="5" name="Content Placeholder 4" descr="Book cover for Mattie Burkert, &quot;Speculative Enterprise: Public Theaters and Financial Markets in London, 1688-1763&quot;">
            <a:extLst>
              <a:ext uri="{FF2B5EF4-FFF2-40B4-BE49-F238E27FC236}">
                <a16:creationId xmlns:a16="http://schemas.microsoft.com/office/drawing/2014/main" id="{7ADB9599-5568-42B0-BBDC-ACFC90D45B3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17737" y="0"/>
            <a:ext cx="4577715" cy="6858000"/>
          </a:xfrm>
          <a:prstGeom prst="rect">
            <a:avLst/>
          </a:prstGeom>
        </p:spPr>
      </p:pic>
    </p:spTree>
    <p:extLst>
      <p:ext uri="{BB962C8B-B14F-4D97-AF65-F5344CB8AC3E}">
        <p14:creationId xmlns:p14="http://schemas.microsoft.com/office/powerpoint/2010/main" val="1791474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FDD072C-9719-D58D-4A79-36A17BFD4CC2}"/>
              </a:ext>
            </a:extLst>
          </p:cNvPr>
          <p:cNvSpPr txBox="1"/>
          <p:nvPr/>
        </p:nvSpPr>
        <p:spPr>
          <a:xfrm>
            <a:off x="1838325" y="1199653"/>
            <a:ext cx="8515350" cy="5016758"/>
          </a:xfrm>
          <a:prstGeom prst="rect">
            <a:avLst/>
          </a:prstGeom>
          <a:noFill/>
        </p:spPr>
        <p:txBody>
          <a:bodyPr wrap="square">
            <a:spAutoFit/>
          </a:bodyPr>
          <a:lstStyle/>
          <a:p>
            <a:pPr algn="just"/>
            <a:r>
              <a:rPr lang="en-US" sz="3200" b="0" i="0" dirty="0">
                <a:solidFill>
                  <a:schemeClr val="tx2"/>
                </a:solidFill>
                <a:effectLst/>
                <a:latin typeface="Aptos Narrow" panose="020B0004020202020204" pitchFamily="34" charset="0"/>
              </a:rPr>
              <a:t>“Revivals and adaptations of Tudor and early Stuart plays drew attention to the experience of markets a century earlier, while new plays self-­ consciously reworked inherited tropes and genres to meet the needs of the day. In engaging with dramatic tradition in these ways, the theater complicated both nostalgic visions of England’s precapitalist past and uncritical celebrations of its fiscal modernity.</a:t>
            </a:r>
            <a:r>
              <a:rPr lang="en-US" sz="3200" dirty="0">
                <a:solidFill>
                  <a:schemeClr val="tx2"/>
                </a:solidFill>
                <a:latin typeface="Aptos Narrow" panose="020B0004020202020204" pitchFamily="34" charset="0"/>
              </a:rPr>
              <a:t>”</a:t>
            </a:r>
          </a:p>
          <a:p>
            <a:endParaRPr lang="en-US" sz="3200" b="0" i="0" dirty="0">
              <a:solidFill>
                <a:schemeClr val="tx2"/>
              </a:solidFill>
              <a:effectLst/>
              <a:latin typeface="Aptos Narrow" panose="020B0004020202020204" pitchFamily="34" charset="0"/>
            </a:endParaRPr>
          </a:p>
          <a:p>
            <a:pPr algn="r"/>
            <a:r>
              <a:rPr lang="en-US" sz="3200" i="1" dirty="0">
                <a:solidFill>
                  <a:schemeClr val="tx2"/>
                </a:solidFill>
                <a:latin typeface="Aptos Narrow" panose="020B0004020202020204" pitchFamily="34" charset="0"/>
              </a:rPr>
              <a:t>Speculative Enterprise</a:t>
            </a:r>
            <a:r>
              <a:rPr lang="en-US" sz="3200" dirty="0">
                <a:solidFill>
                  <a:schemeClr val="tx2"/>
                </a:solidFill>
                <a:latin typeface="Aptos Narrow" panose="020B0004020202020204" pitchFamily="34" charset="0"/>
              </a:rPr>
              <a:t>, page </a:t>
            </a:r>
            <a:r>
              <a:rPr lang="en-US" sz="3200" b="0" i="0" dirty="0">
                <a:solidFill>
                  <a:schemeClr val="tx2"/>
                </a:solidFill>
                <a:effectLst/>
                <a:latin typeface="Aptos Narrow" panose="020B0004020202020204" pitchFamily="34" charset="0"/>
              </a:rPr>
              <a:t>3</a:t>
            </a:r>
            <a:endParaRPr lang="en-US" sz="3200" dirty="0">
              <a:solidFill>
                <a:schemeClr val="tx2"/>
              </a:solidFill>
              <a:latin typeface="Aptos Narrow" panose="020B0004020202020204" pitchFamily="34" charset="0"/>
            </a:endParaRPr>
          </a:p>
        </p:txBody>
      </p:sp>
    </p:spTree>
    <p:extLst>
      <p:ext uri="{BB962C8B-B14F-4D97-AF65-F5344CB8AC3E}">
        <p14:creationId xmlns:p14="http://schemas.microsoft.com/office/powerpoint/2010/main" val="1479334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7B6A6D0-FF7F-909A-90B2-60751E23AB30}"/>
              </a:ext>
            </a:extLst>
          </p:cNvPr>
          <p:cNvSpPr txBox="1"/>
          <p:nvPr/>
        </p:nvSpPr>
        <p:spPr>
          <a:xfrm>
            <a:off x="1774157" y="1537265"/>
            <a:ext cx="8643686" cy="3539430"/>
          </a:xfrm>
          <a:prstGeom prst="rect">
            <a:avLst/>
          </a:prstGeom>
          <a:noFill/>
        </p:spPr>
        <p:txBody>
          <a:bodyPr wrap="square">
            <a:spAutoFit/>
          </a:bodyPr>
          <a:lstStyle/>
          <a:p>
            <a:r>
              <a:rPr lang="en-US" sz="3200" b="0" i="0" dirty="0">
                <a:solidFill>
                  <a:schemeClr val="tx2"/>
                </a:solidFill>
                <a:effectLst/>
                <a:latin typeface="Aptos Narrow" panose="020B0004020202020204" pitchFamily="34" charset="0"/>
              </a:rPr>
              <a:t>For like our Mints, our </a:t>
            </a:r>
            <a:r>
              <a:rPr lang="en-US" sz="3200" b="0" i="0" dirty="0" err="1">
                <a:solidFill>
                  <a:schemeClr val="tx2"/>
                </a:solidFill>
                <a:effectLst/>
                <a:latin typeface="Aptos Narrow" panose="020B0004020202020204" pitchFamily="34" charset="0"/>
              </a:rPr>
              <a:t>Scribler</a:t>
            </a:r>
            <a:r>
              <a:rPr lang="en-US" sz="3200" b="0" i="0" dirty="0">
                <a:solidFill>
                  <a:schemeClr val="tx2"/>
                </a:solidFill>
                <a:effectLst/>
                <a:latin typeface="Aptos Narrow" panose="020B0004020202020204" pitchFamily="34" charset="0"/>
              </a:rPr>
              <a:t> has made bold, </a:t>
            </a:r>
          </a:p>
          <a:p>
            <a:r>
              <a:rPr lang="en-US" sz="3200" b="0" i="0" dirty="0">
                <a:solidFill>
                  <a:schemeClr val="tx2"/>
                </a:solidFill>
                <a:effectLst/>
                <a:latin typeface="Aptos Narrow" panose="020B0004020202020204" pitchFamily="34" charset="0"/>
              </a:rPr>
              <a:t>To make all new by melting down the Old. </a:t>
            </a:r>
          </a:p>
          <a:p>
            <a:r>
              <a:rPr lang="en-US" sz="3200" b="0" i="0" dirty="0">
                <a:solidFill>
                  <a:schemeClr val="tx2"/>
                </a:solidFill>
                <a:effectLst/>
                <a:latin typeface="Aptos Narrow" panose="020B0004020202020204" pitchFamily="34" charset="0"/>
              </a:rPr>
              <a:t>Nor can you blame him, if he has the Skill, </a:t>
            </a:r>
          </a:p>
          <a:p>
            <a:r>
              <a:rPr lang="en-US" sz="3200" b="0" i="0" dirty="0">
                <a:solidFill>
                  <a:schemeClr val="tx2"/>
                </a:solidFill>
                <a:effectLst/>
                <a:latin typeface="Aptos Narrow" panose="020B0004020202020204" pitchFamily="34" charset="0"/>
              </a:rPr>
              <a:t>But to maintain the Ancient Standard still; </a:t>
            </a:r>
          </a:p>
          <a:p>
            <a:r>
              <a:rPr lang="en-US" sz="3200" b="0" i="0" dirty="0">
                <a:solidFill>
                  <a:schemeClr val="tx2"/>
                </a:solidFill>
                <a:effectLst/>
                <a:latin typeface="Aptos Narrow" panose="020B0004020202020204" pitchFamily="34" charset="0"/>
              </a:rPr>
              <a:t>For, what he finds in weight deficient grown. </a:t>
            </a:r>
          </a:p>
          <a:p>
            <a:r>
              <a:rPr lang="en-US" sz="3200" b="0" i="0" dirty="0">
                <a:solidFill>
                  <a:schemeClr val="tx2"/>
                </a:solidFill>
                <a:effectLst/>
                <a:latin typeface="Aptos Narrow" panose="020B0004020202020204" pitchFamily="34" charset="0"/>
              </a:rPr>
              <a:t>He will make good with Bullion of his own.</a:t>
            </a:r>
          </a:p>
          <a:p>
            <a:endParaRPr lang="en-US" sz="3200" dirty="0">
              <a:solidFill>
                <a:schemeClr val="tx2"/>
              </a:solidFill>
              <a:latin typeface="Aptos Narrow" panose="020B0004020202020204" pitchFamily="34" charset="0"/>
            </a:endParaRPr>
          </a:p>
        </p:txBody>
      </p:sp>
      <p:sp>
        <p:nvSpPr>
          <p:cNvPr id="3" name="TextBox 2">
            <a:extLst>
              <a:ext uri="{FF2B5EF4-FFF2-40B4-BE49-F238E27FC236}">
                <a16:creationId xmlns:a16="http://schemas.microsoft.com/office/drawing/2014/main" id="{EF9F182C-A1F0-DA21-D880-A0637915D459}"/>
              </a:ext>
            </a:extLst>
          </p:cNvPr>
          <p:cNvSpPr txBox="1"/>
          <p:nvPr/>
        </p:nvSpPr>
        <p:spPr>
          <a:xfrm>
            <a:off x="-848847" y="5076695"/>
            <a:ext cx="11266690" cy="1569660"/>
          </a:xfrm>
          <a:prstGeom prst="rect">
            <a:avLst/>
          </a:prstGeom>
          <a:noFill/>
        </p:spPr>
        <p:txBody>
          <a:bodyPr wrap="square">
            <a:spAutoFit/>
          </a:bodyPr>
          <a:lstStyle/>
          <a:p>
            <a:pPr algn="r"/>
            <a:r>
              <a:rPr lang="en-US" sz="3200" dirty="0">
                <a:solidFill>
                  <a:schemeClr val="tx2"/>
                </a:solidFill>
                <a:latin typeface="Aptos Narrow" panose="020B0004020202020204" pitchFamily="34" charset="0"/>
              </a:rPr>
              <a:t>1697 prologue to </a:t>
            </a:r>
            <a:r>
              <a:rPr lang="en-US" sz="3200" i="1" dirty="0">
                <a:solidFill>
                  <a:schemeClr val="tx2"/>
                </a:solidFill>
                <a:latin typeface="Aptos Narrow" panose="020B0004020202020204" pitchFamily="34" charset="0"/>
              </a:rPr>
              <a:t>The Sham Lawyer</a:t>
            </a:r>
          </a:p>
          <a:p>
            <a:pPr algn="r"/>
            <a:r>
              <a:rPr lang="en-US" sz="3200" dirty="0">
                <a:solidFill>
                  <a:schemeClr val="tx2"/>
                </a:solidFill>
                <a:latin typeface="Aptos Narrow" panose="020B0004020202020204" pitchFamily="34" charset="0"/>
              </a:rPr>
              <a:t>cited in </a:t>
            </a:r>
            <a:r>
              <a:rPr lang="en-US" sz="3200" i="1" dirty="0">
                <a:solidFill>
                  <a:schemeClr val="tx2"/>
                </a:solidFill>
                <a:latin typeface="Aptos Narrow" panose="020B0004020202020204" pitchFamily="34" charset="0"/>
              </a:rPr>
              <a:t>Speculative Enterprise</a:t>
            </a:r>
            <a:r>
              <a:rPr lang="en-US" sz="3200" dirty="0">
                <a:solidFill>
                  <a:schemeClr val="tx2"/>
                </a:solidFill>
                <a:latin typeface="Aptos Narrow" panose="020B0004020202020204" pitchFamily="34" charset="0"/>
              </a:rPr>
              <a:t>, page 73</a:t>
            </a:r>
            <a:br>
              <a:rPr lang="en-US" sz="3200" dirty="0">
                <a:solidFill>
                  <a:schemeClr val="tx2"/>
                </a:solidFill>
              </a:rPr>
            </a:br>
            <a:endParaRPr lang="en-US" sz="3200" dirty="0">
              <a:solidFill>
                <a:schemeClr val="tx2"/>
              </a:solidFill>
            </a:endParaRPr>
          </a:p>
        </p:txBody>
      </p:sp>
    </p:spTree>
    <p:extLst>
      <p:ext uri="{BB962C8B-B14F-4D97-AF65-F5344CB8AC3E}">
        <p14:creationId xmlns:p14="http://schemas.microsoft.com/office/powerpoint/2010/main" val="3009233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London Stage Database website landing page with keyword search bar">
            <a:extLst>
              <a:ext uri="{FF2B5EF4-FFF2-40B4-BE49-F238E27FC236}">
                <a16:creationId xmlns:a16="http://schemas.microsoft.com/office/drawing/2014/main" id="{096C6E73-BE5D-4021-A125-0A471003112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5204" t="3489" r="6634" b="472"/>
          <a:stretch/>
        </p:blipFill>
        <p:spPr>
          <a:xfrm>
            <a:off x="0" y="-1"/>
            <a:ext cx="12192000" cy="6863905"/>
          </a:xfrm>
        </p:spPr>
      </p:pic>
      <p:sp>
        <p:nvSpPr>
          <p:cNvPr id="2" name="Oval 1">
            <a:extLst>
              <a:ext uri="{FF2B5EF4-FFF2-40B4-BE49-F238E27FC236}">
                <a16:creationId xmlns:a16="http://schemas.microsoft.com/office/drawing/2014/main" id="{01CD831F-514A-44B1-84EB-99C6382F8155}"/>
              </a:ext>
            </a:extLst>
          </p:cNvPr>
          <p:cNvSpPr/>
          <p:nvPr/>
        </p:nvSpPr>
        <p:spPr>
          <a:xfrm>
            <a:off x="22026" y="4360817"/>
            <a:ext cx="5811598" cy="2497183"/>
          </a:xfrm>
          <a:prstGeom prst="ellipse">
            <a:avLst/>
          </a:prstGeom>
          <a:solidFill>
            <a:srgbClr val="F9EDD7">
              <a:alpha val="7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ahnschrift Condensed" panose="020B0502040204020203" pitchFamily="34" charset="0"/>
            </a:endParaRPr>
          </a:p>
        </p:txBody>
      </p:sp>
      <p:sp>
        <p:nvSpPr>
          <p:cNvPr id="6" name="TextBox 5">
            <a:extLst>
              <a:ext uri="{FF2B5EF4-FFF2-40B4-BE49-F238E27FC236}">
                <a16:creationId xmlns:a16="http://schemas.microsoft.com/office/drawing/2014/main" id="{B47BC598-FEF0-42CA-810E-A24847EE7AB1}"/>
              </a:ext>
            </a:extLst>
          </p:cNvPr>
          <p:cNvSpPr txBox="1"/>
          <p:nvPr/>
        </p:nvSpPr>
        <p:spPr>
          <a:xfrm>
            <a:off x="253490" y="5070799"/>
            <a:ext cx="5348669"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strike="noStrike" kern="1200" cap="none" spc="0" normalizeH="0" baseline="0" noProof="0" dirty="0">
                <a:ln>
                  <a:noFill/>
                </a:ln>
                <a:solidFill>
                  <a:srgbClr val="C00000">
                    <a:lumMod val="50000"/>
                  </a:srgbClr>
                </a:solidFill>
                <a:effectLst/>
                <a:uLnTx/>
                <a:uFillTx/>
                <a:latin typeface="Aptos Mono" panose="020B0009020202020204" pitchFamily="49" charset="0"/>
              </a:rPr>
              <a:t>https://londonstage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strike="noStrike" kern="1200" cap="none" spc="0" normalizeH="0" baseline="0" noProof="0" dirty="0">
                <a:ln>
                  <a:noFill/>
                </a:ln>
                <a:solidFill>
                  <a:srgbClr val="C00000">
                    <a:lumMod val="50000"/>
                  </a:srgbClr>
                </a:solidFill>
                <a:effectLst/>
                <a:uLnTx/>
                <a:uFillTx/>
                <a:latin typeface="Aptos Mono" panose="020B0009020202020204" pitchFamily="49" charset="0"/>
              </a:rPr>
              <a:t>database.uoregon.edu</a:t>
            </a:r>
          </a:p>
        </p:txBody>
      </p:sp>
    </p:spTree>
    <p:extLst>
      <p:ext uri="{BB962C8B-B14F-4D97-AF65-F5344CB8AC3E}">
        <p14:creationId xmlns:p14="http://schemas.microsoft.com/office/powerpoint/2010/main" val="2860399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11 volumes of the London Stage reference books, lined up on a library shelf."/>
          <p:cNvPicPr>
            <a:picLocks noChangeAspect="1" noChangeArrowheads="1"/>
          </p:cNvPicPr>
          <p:nvPr/>
        </p:nvPicPr>
        <p:blipFill rotWithShape="1">
          <a:blip r:embed="rId3">
            <a:extLst>
              <a:ext uri="{28A0092B-C50C-407E-A947-70E740481C1C}">
                <a14:useLocalDpi xmlns:a14="http://schemas.microsoft.com/office/drawing/2010/main" val="0"/>
              </a:ext>
            </a:extLst>
          </a:blip>
          <a:srcRect t="442"/>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2997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1EA236-2EF5-4C38-A205-C7459EA6B887}"/>
              </a:ext>
            </a:extLst>
          </p:cNvPr>
          <p:cNvPicPr>
            <a:picLocks noChangeAspect="1"/>
          </p:cNvPicPr>
          <p:nvPr/>
        </p:nvPicPr>
        <p:blipFill rotWithShape="1">
          <a:blip r:embed="rId3">
            <a:extLst>
              <a:ext uri="{28A0092B-C50C-407E-A947-70E740481C1C}">
                <a14:useLocalDpi xmlns:a14="http://schemas.microsoft.com/office/drawing/2010/main" val="0"/>
              </a:ext>
            </a:extLst>
          </a:blip>
          <a:srcRect b="59108"/>
          <a:stretch/>
        </p:blipFill>
        <p:spPr>
          <a:xfrm>
            <a:off x="0" y="292804"/>
            <a:ext cx="12192000" cy="2301806"/>
          </a:xfrm>
          <a:prstGeom prst="rect">
            <a:avLst/>
          </a:prstGeom>
        </p:spPr>
      </p:pic>
      <p:sp>
        <p:nvSpPr>
          <p:cNvPr id="5" name="Oval 4">
            <a:extLst>
              <a:ext uri="{FF2B5EF4-FFF2-40B4-BE49-F238E27FC236}">
                <a16:creationId xmlns:a16="http://schemas.microsoft.com/office/drawing/2014/main" id="{62282565-DCDE-4362-BEE5-5A79D11B31F5}"/>
              </a:ext>
            </a:extLst>
          </p:cNvPr>
          <p:cNvSpPr/>
          <p:nvPr/>
        </p:nvSpPr>
        <p:spPr>
          <a:xfrm>
            <a:off x="6966857" y="-1115789"/>
            <a:ext cx="5758033" cy="2477208"/>
          </a:xfrm>
          <a:prstGeom prst="ellipse">
            <a:avLst/>
          </a:prstGeom>
          <a:solidFill>
            <a:srgbClr val="E7E6E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7E6E6"/>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9BC105B9-D32E-4226-9B1E-3F66B4A60972}"/>
              </a:ext>
            </a:extLst>
          </p:cNvPr>
          <p:cNvSpPr/>
          <p:nvPr/>
        </p:nvSpPr>
        <p:spPr>
          <a:xfrm>
            <a:off x="7153003" y="122815"/>
            <a:ext cx="4833257" cy="70788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Aptos Mono" panose="020B0009020202020204" pitchFamily="49" charset="0"/>
              </a:rPr>
              <a:t>digitalhumanities.org</a:t>
            </a:r>
            <a:r>
              <a:rPr kumimoji="0" lang="en-US" sz="2000" b="0" i="0" u="none" strike="noStrike" kern="1200" cap="none" spc="0" normalizeH="0" baseline="0" noProof="0" dirty="0">
                <a:ln>
                  <a:noFill/>
                </a:ln>
                <a:solidFill>
                  <a:prstClr val="black"/>
                </a:solidFill>
                <a:effectLst/>
                <a:uLnTx/>
                <a:uFillTx/>
                <a:latin typeface="Aptos Mono" panose="020B0009020202020204" pitchFamily="49" charset="0"/>
              </a:rPr>
              <a:t>/</a:t>
            </a:r>
            <a:r>
              <a:rPr kumimoji="0" lang="en-US" sz="2000" b="0" i="0" u="none" strike="noStrike" kern="1200" cap="none" spc="0" normalizeH="0" baseline="0" noProof="0" dirty="0" err="1">
                <a:ln>
                  <a:noFill/>
                </a:ln>
                <a:solidFill>
                  <a:prstClr val="black"/>
                </a:solidFill>
                <a:effectLst/>
                <a:uLnTx/>
                <a:uFillTx/>
                <a:latin typeface="Aptos Mono" panose="020B0009020202020204" pitchFamily="49" charset="0"/>
              </a:rPr>
              <a:t>dhq</a:t>
            </a:r>
            <a:r>
              <a:rPr kumimoji="0" lang="en-US" sz="2000" b="0" i="0" u="none" strike="noStrike" kern="1200" cap="none" spc="0" normalizeH="0" baseline="0" noProof="0" dirty="0">
                <a:ln>
                  <a:noFill/>
                </a:ln>
                <a:solidFill>
                  <a:prstClr val="black"/>
                </a:solidFill>
                <a:effectLst/>
                <a:uLnTx/>
                <a:uFillTx/>
                <a:latin typeface="Aptos Mono" panose="020B0009020202020204" pitchFamily="49" charset="0"/>
              </a:rPr>
              <a:t>/vol/11/3/000321</a:t>
            </a:r>
          </a:p>
        </p:txBody>
      </p:sp>
      <p:pic>
        <p:nvPicPr>
          <p:cNvPr id="1026" name="Picture 2" descr="grayscale newspaper photo from the 1970s of Prof. Ben Schneider supervising three students seated around a computer terminal">
            <a:extLst>
              <a:ext uri="{FF2B5EF4-FFF2-40B4-BE49-F238E27FC236}">
                <a16:creationId xmlns:a16="http://schemas.microsoft.com/office/drawing/2014/main" id="{06638E12-1090-4150-9C9B-9E2085704DC7}"/>
              </a:ext>
            </a:extLst>
          </p:cNvPr>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14498" y="2594610"/>
            <a:ext cx="5692140" cy="457846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B6800132-577F-4754-9A45-F7865ADD1F3F}"/>
              </a:ext>
            </a:extLst>
          </p:cNvPr>
          <p:cNvSpPr/>
          <p:nvPr/>
        </p:nvSpPr>
        <p:spPr>
          <a:xfrm>
            <a:off x="2011680" y="2340097"/>
            <a:ext cx="5634990" cy="265338"/>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7E6E6"/>
              </a:solidFill>
              <a:effectLst/>
              <a:uLnTx/>
              <a:uFillTx/>
              <a:latin typeface="Calibri" panose="020F0502020204030204"/>
              <a:ea typeface="+mn-ea"/>
              <a:cs typeface="+mn-cs"/>
            </a:endParaRPr>
          </a:p>
        </p:txBody>
      </p:sp>
      <p:pic>
        <p:nvPicPr>
          <p:cNvPr id="6" name="Picture 2" descr="grayscale newspaper photo from the 1970s of three men in suits gathered around a mainframe computer with magnetic tape reels">
            <a:extLst>
              <a:ext uri="{FF2B5EF4-FFF2-40B4-BE49-F238E27FC236}">
                <a16:creationId xmlns:a16="http://schemas.microsoft.com/office/drawing/2014/main" id="{BC1B928E-05E3-44E3-8659-688BFAC41116}"/>
              </a:ext>
            </a:extLst>
          </p:cNvPr>
          <p:cNvPicPr>
            <a:picLocks noChangeAspect="1" noChangeArrowheads="1"/>
          </p:cNvPicPr>
          <p:nvPr/>
        </p:nvPicPr>
        <p:blipFill rotWithShape="1">
          <a:blip r:embed="rId5">
            <a:duotone>
              <a:prstClr val="black"/>
              <a:schemeClr val="tx2">
                <a:tint val="45000"/>
                <a:satMod val="400000"/>
              </a:schemeClr>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39281" t="20085" r="4656" b="25116"/>
          <a:stretch/>
        </p:blipFill>
        <p:spPr bwMode="auto">
          <a:xfrm>
            <a:off x="6406638" y="2267159"/>
            <a:ext cx="5579622" cy="4226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019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odcast episode widget for Data is Plural, S1E2: The London Stage, with links to listen on major podcast streaming platforms. ">
            <a:extLst>
              <a:ext uri="{FF2B5EF4-FFF2-40B4-BE49-F238E27FC236}">
                <a16:creationId xmlns:a16="http://schemas.microsoft.com/office/drawing/2014/main" id="{02B5BED6-65DA-4F0B-8A59-B7080298AD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3705"/>
            <a:ext cx="12192000" cy="4980990"/>
          </a:xfrm>
          <a:prstGeom prst="rect">
            <a:avLst/>
          </a:prstGeom>
        </p:spPr>
      </p:pic>
      <p:sp>
        <p:nvSpPr>
          <p:cNvPr id="4" name="Rectangle 3">
            <a:extLst>
              <a:ext uri="{FF2B5EF4-FFF2-40B4-BE49-F238E27FC236}">
                <a16:creationId xmlns:a16="http://schemas.microsoft.com/office/drawing/2014/main" id="{DED5EF8A-063F-4E6E-AAED-2DDDAD736E9A}"/>
              </a:ext>
            </a:extLst>
          </p:cNvPr>
          <p:cNvSpPr/>
          <p:nvPr/>
        </p:nvSpPr>
        <p:spPr>
          <a:xfrm>
            <a:off x="1302860" y="6094214"/>
            <a:ext cx="9586279"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7E6E6"/>
                </a:solidFill>
                <a:effectLst/>
                <a:uLnTx/>
                <a:uFillTx/>
                <a:latin typeface="Aptos Mono" panose="020B0009020202020204" pitchFamily="49" charset="0"/>
              </a:rPr>
              <a:t>https://</a:t>
            </a:r>
            <a:r>
              <a:rPr kumimoji="0" lang="en-US" sz="2400" b="0" i="0" u="none" strike="noStrike" kern="1200" cap="none" spc="0" normalizeH="0" baseline="0" noProof="0" dirty="0" err="1">
                <a:ln>
                  <a:noFill/>
                </a:ln>
                <a:solidFill>
                  <a:srgbClr val="E7E6E6"/>
                </a:solidFill>
                <a:effectLst/>
                <a:uLnTx/>
                <a:uFillTx/>
                <a:latin typeface="Aptos Mono" panose="020B0009020202020204" pitchFamily="49" charset="0"/>
              </a:rPr>
              <a:t>podcast.data</a:t>
            </a:r>
            <a:r>
              <a:rPr kumimoji="0" lang="en-US" sz="2400" b="0" i="0" u="none" strike="noStrike" kern="1200" cap="none" spc="0" normalizeH="0" baseline="0" noProof="0" dirty="0">
                <a:ln>
                  <a:noFill/>
                </a:ln>
                <a:solidFill>
                  <a:srgbClr val="E7E6E6"/>
                </a:solidFill>
                <a:effectLst/>
                <a:uLnTx/>
                <a:uFillTx/>
                <a:latin typeface="Aptos Mono" panose="020B0009020202020204" pitchFamily="49" charset="0"/>
              </a:rPr>
              <a:t>-is-</a:t>
            </a:r>
            <a:r>
              <a:rPr kumimoji="0" lang="en-US" sz="2400" b="0" i="0" u="none" strike="noStrike" kern="1200" cap="none" spc="0" normalizeH="0" baseline="0" noProof="0" dirty="0" err="1">
                <a:ln>
                  <a:noFill/>
                </a:ln>
                <a:solidFill>
                  <a:srgbClr val="E7E6E6"/>
                </a:solidFill>
                <a:effectLst/>
                <a:uLnTx/>
                <a:uFillTx/>
                <a:latin typeface="Aptos Mono" panose="020B0009020202020204" pitchFamily="49" charset="0"/>
              </a:rPr>
              <a:t>plural.com</a:t>
            </a:r>
            <a:r>
              <a:rPr kumimoji="0" lang="en-US" sz="2400" b="0" i="0" u="none" strike="noStrike" kern="1200" cap="none" spc="0" normalizeH="0" baseline="0" noProof="0" dirty="0">
                <a:ln>
                  <a:noFill/>
                </a:ln>
                <a:solidFill>
                  <a:srgbClr val="E7E6E6"/>
                </a:solidFill>
                <a:effectLst/>
                <a:uLnTx/>
                <a:uFillTx/>
                <a:latin typeface="Aptos Mono" panose="020B0009020202020204" pitchFamily="49" charset="0"/>
              </a:rPr>
              <a:t>/2159594/12535551</a:t>
            </a:r>
          </a:p>
        </p:txBody>
      </p:sp>
    </p:spTree>
    <p:extLst>
      <p:ext uri="{BB962C8B-B14F-4D97-AF65-F5344CB8AC3E}">
        <p14:creationId xmlns:p14="http://schemas.microsoft.com/office/powerpoint/2010/main" val="409708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cover of mechanisms&#10;&#10;Description automatically generated">
            <a:extLst>
              <a:ext uri="{FF2B5EF4-FFF2-40B4-BE49-F238E27FC236}">
                <a16:creationId xmlns:a16="http://schemas.microsoft.com/office/drawing/2014/main" id="{5BCA9EF4-CC41-B1C7-BB5B-205CA5EB15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100" y="305708"/>
            <a:ext cx="3784600" cy="4940300"/>
          </a:xfrm>
          <a:prstGeom prst="rect">
            <a:avLst/>
          </a:prstGeom>
          <a:effectLst>
            <a:outerShdw blurRad="63500" sx="102000" sy="102000" algn="ctr" rotWithShape="0">
              <a:prstClr val="black">
                <a:alpha val="40000"/>
              </a:prstClr>
            </a:outerShdw>
          </a:effectLst>
        </p:spPr>
      </p:pic>
      <p:pic>
        <p:nvPicPr>
          <p:cNvPr id="7" name="Picture 6" descr="A book cover of a blue and yellow book&#10;&#10;Description automatically generated">
            <a:extLst>
              <a:ext uri="{FF2B5EF4-FFF2-40B4-BE49-F238E27FC236}">
                <a16:creationId xmlns:a16="http://schemas.microsoft.com/office/drawing/2014/main" id="{059AA19D-3480-4BFA-7BBB-CB70492234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8458" y="180383"/>
            <a:ext cx="3549828" cy="5436307"/>
          </a:xfrm>
          <a:prstGeom prst="rect">
            <a:avLst/>
          </a:prstGeom>
          <a:effectLst>
            <a:outerShdw blurRad="63500" sx="102000" sy="102000" algn="ctr" rotWithShape="0">
              <a:prstClr val="black">
                <a:alpha val="40000"/>
              </a:prstClr>
            </a:outerShdw>
          </a:effectLst>
        </p:spPr>
      </p:pic>
      <p:pic>
        <p:nvPicPr>
          <p:cNvPr id="11" name="Picture 10" descr="A blue and white cover with white text&#10;&#10;Description automatically generated">
            <a:extLst>
              <a:ext uri="{FF2B5EF4-FFF2-40B4-BE49-F238E27FC236}">
                <a16:creationId xmlns:a16="http://schemas.microsoft.com/office/drawing/2014/main" id="{5C0B95A1-F789-16E0-95B8-70F810056C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23911" y="1586091"/>
            <a:ext cx="3708472" cy="5271909"/>
          </a:xfrm>
          <a:prstGeom prst="rect">
            <a:avLst/>
          </a:prstGeom>
          <a:effectLst>
            <a:outerShdw blurRad="63500" sx="102000" sy="102000" algn="ctr" rotWithShape="0">
              <a:prstClr val="black">
                <a:alpha val="40000"/>
              </a:prstClr>
            </a:outerShdw>
          </a:effectLst>
        </p:spPr>
      </p:pic>
      <p:pic>
        <p:nvPicPr>
          <p:cNvPr id="9" name="Picture 8" descr="A screenshot of a web page&#10;&#10;Description automatically generated">
            <a:extLst>
              <a:ext uri="{FF2B5EF4-FFF2-40B4-BE49-F238E27FC236}">
                <a16:creationId xmlns:a16="http://schemas.microsoft.com/office/drawing/2014/main" id="{BBEC2652-E73C-D19D-D99D-641FBDF2B9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4039" y="553996"/>
            <a:ext cx="7369179" cy="2194750"/>
          </a:xfrm>
          <a:prstGeom prst="rect">
            <a:avLst/>
          </a:prstGeom>
          <a:effectLst>
            <a:outerShdw blurRad="63500" sx="102000" sy="102000" algn="ctr" rotWithShape="0">
              <a:prstClr val="black">
                <a:alpha val="40000"/>
              </a:prstClr>
            </a:outerShdw>
          </a:effectLst>
        </p:spPr>
      </p:pic>
      <p:pic>
        <p:nvPicPr>
          <p:cNvPr id="13" name="Picture 12" descr="A white background with black text&#10;&#10;Description automatically generated">
            <a:extLst>
              <a:ext uri="{FF2B5EF4-FFF2-40B4-BE49-F238E27FC236}">
                <a16:creationId xmlns:a16="http://schemas.microsoft.com/office/drawing/2014/main" id="{84210EAE-AFDB-C6A7-F48C-F746AAFD18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9958" y="3956854"/>
            <a:ext cx="7079593" cy="2362405"/>
          </a:xfrm>
          <a:prstGeom prst="rect">
            <a:avLst/>
          </a:prstGeom>
          <a:effectLst>
            <a:outerShdw blurRad="63500" sx="102000" sy="102000" algn="ctr" rotWithShape="0">
              <a:prstClr val="black">
                <a:alpha val="40000"/>
              </a:prstClr>
            </a:outerShdw>
          </a:effectLst>
        </p:spPr>
      </p:pic>
      <p:pic>
        <p:nvPicPr>
          <p:cNvPr id="15" name="Picture 14" descr="A screenshot of a computer&#10;&#10;Description automatically generated">
            <a:extLst>
              <a:ext uri="{FF2B5EF4-FFF2-40B4-BE49-F238E27FC236}">
                <a16:creationId xmlns:a16="http://schemas.microsoft.com/office/drawing/2014/main" id="{8436199C-A332-039B-F2C9-6FDA0984F7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70161" y="3392745"/>
            <a:ext cx="7132938" cy="243861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70214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F4E7703E-1E43-44E2-ABF4-961D71F97167}"/>
              </a:ext>
            </a:extLst>
          </p:cNvPr>
          <p:cNvPicPr>
            <a:picLocks noChangeAspect="1"/>
          </p:cNvPicPr>
          <p:nvPr/>
        </p:nvPicPr>
        <p:blipFill rotWithShape="1">
          <a:blip r:embed="rId3">
            <a:extLst>
              <a:ext uri="{28A0092B-C50C-407E-A947-70E740481C1C}">
                <a14:useLocalDpi xmlns:a14="http://schemas.microsoft.com/office/drawing/2010/main" val="0"/>
              </a:ext>
            </a:extLst>
          </a:blip>
          <a:srcRect t="7407"/>
          <a:stretch/>
        </p:blipFill>
        <p:spPr>
          <a:xfrm>
            <a:off x="20" y="10"/>
            <a:ext cx="12191980" cy="6857990"/>
          </a:xfrm>
          <a:prstGeom prst="rect">
            <a:avLst/>
          </a:prstGeom>
        </p:spPr>
      </p:pic>
    </p:spTree>
    <p:extLst>
      <p:ext uri="{BB962C8B-B14F-4D97-AF65-F5344CB8AC3E}">
        <p14:creationId xmlns:p14="http://schemas.microsoft.com/office/powerpoint/2010/main" val="2583455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 program&#10;&#10;Description automatically generated">
            <a:extLst>
              <a:ext uri="{FF2B5EF4-FFF2-40B4-BE49-F238E27FC236}">
                <a16:creationId xmlns:a16="http://schemas.microsoft.com/office/drawing/2014/main" id="{08F633E4-D19C-38DA-1120-694E352654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429" y="-226711"/>
            <a:ext cx="8652943" cy="5234008"/>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41E8D7CB-5D04-CCB1-3476-8CCB6EA16D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0312" y="2080648"/>
            <a:ext cx="8962697" cy="4004465"/>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802EE2C5-027D-4F52-3A91-78363811C3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2429" y="3203101"/>
            <a:ext cx="9197228" cy="4133196"/>
          </a:xfrm>
          <a:prstGeom prst="rect">
            <a:avLst/>
          </a:prstGeom>
        </p:spPr>
      </p:pic>
    </p:spTree>
    <p:extLst>
      <p:ext uri="{BB962C8B-B14F-4D97-AF65-F5344CB8AC3E}">
        <p14:creationId xmlns:p14="http://schemas.microsoft.com/office/powerpoint/2010/main" val="2266538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NEH award page for the London Stage Database. Approved funding was $74,970; total awarded was $64,654.41.">
            <a:extLst>
              <a:ext uri="{FF2B5EF4-FFF2-40B4-BE49-F238E27FC236}">
                <a16:creationId xmlns:a16="http://schemas.microsoft.com/office/drawing/2014/main" id="{CE80FBD1-4F62-1888-82E4-C250E1AB86F7}"/>
              </a:ext>
            </a:extLst>
          </p:cNvPr>
          <p:cNvPicPr>
            <a:picLocks noChangeAspect="1"/>
          </p:cNvPicPr>
          <p:nvPr/>
        </p:nvPicPr>
        <p:blipFill>
          <a:blip r:embed="rId3">
            <a:extLst>
              <a:ext uri="{28A0092B-C50C-407E-A947-70E740481C1C}">
                <a14:useLocalDpi xmlns:a14="http://schemas.microsoft.com/office/drawing/2010/main" val="0"/>
              </a:ext>
            </a:extLst>
          </a:blip>
          <a:srcRect b="3864"/>
          <a:stretch/>
        </p:blipFill>
        <p:spPr>
          <a:xfrm>
            <a:off x="20" y="1282"/>
            <a:ext cx="12191980" cy="6856718"/>
          </a:xfrm>
          <a:prstGeom prst="rect">
            <a:avLst/>
          </a:prstGeom>
        </p:spPr>
      </p:pic>
    </p:spTree>
    <p:extLst>
      <p:ext uri="{BB962C8B-B14F-4D97-AF65-F5344CB8AC3E}">
        <p14:creationId xmlns:p14="http://schemas.microsoft.com/office/powerpoint/2010/main" val="753395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B385315-257B-40FE-BF9F-7ABA0325A5F9}"/>
              </a:ext>
            </a:extLst>
          </p:cNvPr>
          <p:cNvSpPr>
            <a:spLocks noGrp="1"/>
          </p:cNvSpPr>
          <p:nvPr>
            <p:ph type="title"/>
          </p:nvPr>
        </p:nvSpPr>
        <p:spPr>
          <a:xfrm>
            <a:off x="1137036" y="548640"/>
            <a:ext cx="9543405" cy="1188720"/>
          </a:xfrm>
        </p:spPr>
        <p:txBody>
          <a:bodyPr>
            <a:normAutofit/>
          </a:bodyPr>
          <a:lstStyle/>
          <a:p>
            <a:r>
              <a:rPr lang="en-US" sz="3700">
                <a:solidFill>
                  <a:schemeClr val="tx1">
                    <a:lumMod val="85000"/>
                    <a:lumOff val="15000"/>
                  </a:schemeClr>
                </a:solidFill>
                <a:latin typeface="Aptos SemiBold" panose="020B0004020202020204" pitchFamily="34" charset="0"/>
                <a:cs typeface="Arial" panose="020B0604020202020204" pitchFamily="34" charset="0"/>
              </a:rPr>
              <a:t>Funding</a:t>
            </a:r>
            <a:br>
              <a:rPr lang="en-US" sz="3700">
                <a:solidFill>
                  <a:schemeClr val="tx1">
                    <a:lumMod val="85000"/>
                    <a:lumOff val="15000"/>
                  </a:schemeClr>
                </a:solidFill>
                <a:latin typeface="Aptos SemiBold" panose="020B0004020202020204" pitchFamily="34" charset="0"/>
                <a:cs typeface="Arial" panose="020B0604020202020204" pitchFamily="34" charset="0"/>
              </a:rPr>
            </a:br>
            <a:r>
              <a:rPr lang="en-US" sz="3700">
                <a:solidFill>
                  <a:schemeClr val="tx1">
                    <a:lumMod val="85000"/>
                    <a:lumOff val="15000"/>
                  </a:schemeClr>
                </a:solidFill>
                <a:latin typeface="Aptos SemiBold" panose="020B0004020202020204" pitchFamily="34" charset="0"/>
                <a:cs typeface="Arial" panose="020B0604020202020204" pitchFamily="34" charset="0"/>
              </a:rPr>
              <a:t>Acknowledgment</a:t>
            </a:r>
          </a:p>
        </p:txBody>
      </p:sp>
      <p:sp>
        <p:nvSpPr>
          <p:cNvPr id="3" name="Content Placeholder 2">
            <a:extLst>
              <a:ext uri="{FF2B5EF4-FFF2-40B4-BE49-F238E27FC236}">
                <a16:creationId xmlns:a16="http://schemas.microsoft.com/office/drawing/2014/main" id="{D050618A-05EA-4DFE-8D73-565FEA251AD7}"/>
              </a:ext>
            </a:extLst>
          </p:cNvPr>
          <p:cNvSpPr>
            <a:spLocks noGrp="1"/>
          </p:cNvSpPr>
          <p:nvPr>
            <p:ph idx="1"/>
          </p:nvPr>
        </p:nvSpPr>
        <p:spPr>
          <a:xfrm>
            <a:off x="1957987" y="2056481"/>
            <a:ext cx="8276026" cy="4426231"/>
          </a:xfrm>
        </p:spPr>
        <p:txBody>
          <a:bodyPr anchor="ctr">
            <a:normAutofit/>
          </a:bodyPr>
          <a:lstStyle/>
          <a:p>
            <a:pPr marL="0" indent="0">
              <a:lnSpc>
                <a:spcPct val="100000"/>
              </a:lnSpc>
              <a:buNone/>
            </a:pPr>
            <a:r>
              <a:rPr lang="en-US" sz="2400" dirty="0">
                <a:solidFill>
                  <a:schemeClr val="tx1">
                    <a:lumMod val="85000"/>
                    <a:lumOff val="15000"/>
                  </a:schemeClr>
                </a:solidFill>
                <a:latin typeface="Aptos Narrow" panose="020B0004020202020204" pitchFamily="34" charset="0"/>
                <a:cs typeface="Aptos Serif" panose="02020604070405020304" pitchFamily="18" charset="0"/>
              </a:rPr>
              <a:t>The </a:t>
            </a:r>
            <a:r>
              <a:rPr lang="en-US" sz="2400" i="1" dirty="0">
                <a:solidFill>
                  <a:schemeClr val="tx1">
                    <a:lumMod val="85000"/>
                    <a:lumOff val="15000"/>
                  </a:schemeClr>
                </a:solidFill>
                <a:latin typeface="Aptos Narrow" panose="020B0004020202020204" pitchFamily="34" charset="0"/>
                <a:cs typeface="Aptos Serif" panose="02020604070405020304" pitchFamily="18" charset="0"/>
              </a:rPr>
              <a:t>London Stage Database </a:t>
            </a:r>
            <a:r>
              <a:rPr lang="en-US" sz="2400" dirty="0">
                <a:solidFill>
                  <a:schemeClr val="tx1">
                    <a:lumMod val="85000"/>
                    <a:lumOff val="15000"/>
                  </a:schemeClr>
                </a:solidFill>
                <a:latin typeface="Aptos Narrow" panose="020B0004020202020204" pitchFamily="34" charset="0"/>
                <a:cs typeface="Aptos Serif" panose="02020604070405020304" pitchFamily="18" charset="0"/>
              </a:rPr>
              <a:t>is made possible in part by grants from the National Endowment for the Humanities. Any views, findings, conclusions, or recommendations expressed here do not necessarily represent those of the NEH.  </a:t>
            </a:r>
          </a:p>
          <a:p>
            <a:pPr marL="0" indent="0">
              <a:lnSpc>
                <a:spcPct val="100000"/>
              </a:lnSpc>
              <a:buNone/>
            </a:pPr>
            <a:r>
              <a:rPr lang="en-US" sz="2400" dirty="0">
                <a:solidFill>
                  <a:schemeClr val="tx1">
                    <a:lumMod val="85000"/>
                    <a:lumOff val="15000"/>
                  </a:schemeClr>
                </a:solidFill>
                <a:latin typeface="Aptos Narrow" panose="020B0004020202020204" pitchFamily="34" charset="0"/>
                <a:cs typeface="Aptos Serif" panose="02020604070405020304" pitchFamily="18" charset="0"/>
              </a:rPr>
              <a:t>Additional support is provided by the Office of the Vice Provost for Research and Innovation, the College of Arts and Sciences, and the Department of English at the University of Oregon, as well as UO Libraries and UO Information Services. Past funders include the College of Humanities and Social Sciences, the Department of English, and the Office of Research at Utah State University. </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9769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85315-257B-40FE-BF9F-7ABA0325A5F9}"/>
              </a:ext>
            </a:extLst>
          </p:cNvPr>
          <p:cNvSpPr>
            <a:spLocks noGrp="1"/>
          </p:cNvSpPr>
          <p:nvPr>
            <p:ph type="title"/>
          </p:nvPr>
        </p:nvSpPr>
        <p:spPr>
          <a:xfrm>
            <a:off x="311677" y="680459"/>
            <a:ext cx="2423358" cy="4930246"/>
          </a:xfrm>
        </p:spPr>
        <p:txBody>
          <a:bodyPr>
            <a:normAutofit/>
          </a:bodyPr>
          <a:lstStyle/>
          <a:p>
            <a:pPr algn="r"/>
            <a:r>
              <a:rPr lang="en-US" sz="3600" b="1" dirty="0">
                <a:solidFill>
                  <a:schemeClr val="tx2"/>
                </a:solidFill>
                <a:latin typeface="Aptos Display" panose="020B0004020202020204" pitchFamily="34" charset="0"/>
                <a:cs typeface="Arial" panose="020B0604020202020204" pitchFamily="34" charset="0"/>
              </a:rPr>
              <a:t>The Team</a:t>
            </a:r>
          </a:p>
        </p:txBody>
      </p:sp>
      <p:sp>
        <p:nvSpPr>
          <p:cNvPr id="3" name="Content Placeholder 2">
            <a:extLst>
              <a:ext uri="{FF2B5EF4-FFF2-40B4-BE49-F238E27FC236}">
                <a16:creationId xmlns:a16="http://schemas.microsoft.com/office/drawing/2014/main" id="{D050618A-05EA-4DFE-8D73-565FEA251AD7}"/>
              </a:ext>
            </a:extLst>
          </p:cNvPr>
          <p:cNvSpPr>
            <a:spLocks noGrp="1"/>
          </p:cNvSpPr>
          <p:nvPr>
            <p:ph idx="1"/>
          </p:nvPr>
        </p:nvSpPr>
        <p:spPr>
          <a:xfrm>
            <a:off x="3369129" y="397042"/>
            <a:ext cx="8115300" cy="5497081"/>
          </a:xfrm>
        </p:spPr>
        <p:txBody>
          <a:bodyPr anchor="ctr">
            <a:normAutofit fontScale="92500" lnSpcReduction="10000"/>
          </a:bodyPr>
          <a:lstStyle/>
          <a:p>
            <a:pPr>
              <a:lnSpc>
                <a:spcPct val="100000"/>
              </a:lnSpc>
            </a:pPr>
            <a:r>
              <a:rPr lang="en-US" dirty="0">
                <a:latin typeface="Aptos Narrow" panose="020B0004020202020204" pitchFamily="34" charset="0"/>
              </a:rPr>
              <a:t>PI: Mattie Burkert</a:t>
            </a:r>
          </a:p>
          <a:p>
            <a:pPr>
              <a:lnSpc>
                <a:spcPct val="100000"/>
              </a:lnSpc>
            </a:pPr>
            <a:r>
              <a:rPr lang="en-US" dirty="0" err="1">
                <a:latin typeface="Aptos Narrow" panose="020B0004020202020204" pitchFamily="34" charset="0"/>
              </a:rPr>
              <a:t>Informationists</a:t>
            </a:r>
            <a:r>
              <a:rPr lang="en-US" dirty="0">
                <a:latin typeface="Aptos Narrow" panose="020B0004020202020204" pitchFamily="34" charset="0"/>
              </a:rPr>
              <a:t>: Franny Gaede, Kate Thornhill, Erin Winter</a:t>
            </a:r>
          </a:p>
          <a:p>
            <a:pPr>
              <a:lnSpc>
                <a:spcPct val="100000"/>
              </a:lnSpc>
            </a:pPr>
            <a:r>
              <a:rPr lang="en-US" dirty="0">
                <a:latin typeface="Aptos Narrow" panose="020B0004020202020204" pitchFamily="34" charset="0"/>
              </a:rPr>
              <a:t>Linked Open Data Consultant: Lauren Liebe</a:t>
            </a:r>
          </a:p>
          <a:p>
            <a:pPr>
              <a:lnSpc>
                <a:spcPct val="100000"/>
              </a:lnSpc>
            </a:pPr>
            <a:r>
              <a:rPr lang="en-US" dirty="0">
                <a:latin typeface="Aptos Narrow" panose="020B0004020202020204" pitchFamily="34" charset="0"/>
              </a:rPr>
              <a:t>Research Assistants: Michele </a:t>
            </a:r>
            <a:r>
              <a:rPr lang="en-US" dirty="0" err="1">
                <a:latin typeface="Aptos Narrow" panose="020B0004020202020204" pitchFamily="34" charset="0"/>
              </a:rPr>
              <a:t>Pflug</a:t>
            </a:r>
            <a:r>
              <a:rPr lang="en-US" dirty="0">
                <a:latin typeface="Aptos Narrow" panose="020B0004020202020204" pitchFamily="34" charset="0"/>
              </a:rPr>
              <a:t>, Emma </a:t>
            </a:r>
            <a:r>
              <a:rPr lang="en-US" dirty="0" err="1">
                <a:latin typeface="Aptos Narrow" panose="020B0004020202020204" pitchFamily="34" charset="0"/>
              </a:rPr>
              <a:t>Kaisner</a:t>
            </a:r>
            <a:endParaRPr lang="en-US" dirty="0">
              <a:latin typeface="Aptos Narrow" panose="020B0004020202020204" pitchFamily="34" charset="0"/>
            </a:endParaRPr>
          </a:p>
          <a:p>
            <a:pPr>
              <a:lnSpc>
                <a:spcPct val="100000"/>
              </a:lnSpc>
            </a:pPr>
            <a:r>
              <a:rPr lang="en-US" dirty="0">
                <a:latin typeface="Aptos Narrow" panose="020B0004020202020204" pitchFamily="34" charset="0"/>
              </a:rPr>
              <a:t>Developers: John Zhao, Dennis Pipes</a:t>
            </a:r>
          </a:p>
          <a:p>
            <a:pPr>
              <a:lnSpc>
                <a:spcPct val="100000"/>
              </a:lnSpc>
            </a:pPr>
            <a:r>
              <a:rPr lang="en-US" dirty="0">
                <a:latin typeface="Aptos Narrow" panose="020B0004020202020204" pitchFamily="34" charset="0"/>
              </a:rPr>
              <a:t>Advisory Board: Misty Anderson, Michael Gamer, Michelle J. Holman, Todd </a:t>
            </a:r>
            <a:r>
              <a:rPr lang="en-US" dirty="0" err="1">
                <a:latin typeface="Aptos Narrow" panose="020B0004020202020204" pitchFamily="34" charset="0"/>
              </a:rPr>
              <a:t>Hugie</a:t>
            </a:r>
            <a:r>
              <a:rPr lang="en-US" dirty="0">
                <a:latin typeface="Aptos Narrow" panose="020B0004020202020204" pitchFamily="34" charset="0"/>
              </a:rPr>
              <a:t>, </a:t>
            </a:r>
            <a:r>
              <a:rPr lang="en-US" dirty="0" err="1">
                <a:latin typeface="Aptos Narrow" panose="020B0004020202020204" pitchFamily="34" charset="0"/>
              </a:rPr>
              <a:t>Atesede</a:t>
            </a:r>
            <a:r>
              <a:rPr lang="en-US" dirty="0">
                <a:latin typeface="Aptos Narrow" panose="020B0004020202020204" pitchFamily="34" charset="0"/>
              </a:rPr>
              <a:t> Makonnen, Derek Miller, Chelsea Phillips, Jeffrey S. Ravel, Fiona Ritchie, Jeremy Singer-Vine, Mark Vareschi, Jane Wessel, </a:t>
            </a:r>
            <a:r>
              <a:rPr lang="en-US" dirty="0" err="1">
                <a:latin typeface="Aptos Narrow" panose="020B0004020202020204" pitchFamily="34" charset="0"/>
              </a:rPr>
              <a:t>Kalle</a:t>
            </a:r>
            <a:r>
              <a:rPr lang="en-US" dirty="0">
                <a:latin typeface="Aptos Narrow" panose="020B0004020202020204" pitchFamily="34" charset="0"/>
              </a:rPr>
              <a:t> </a:t>
            </a:r>
            <a:r>
              <a:rPr lang="en-US" dirty="0" err="1">
                <a:latin typeface="Aptos Narrow" panose="020B0004020202020204" pitchFamily="34" charset="0"/>
              </a:rPr>
              <a:t>Westerling</a:t>
            </a:r>
            <a:endParaRPr lang="en-US" dirty="0">
              <a:latin typeface="Aptos Narrow" panose="020B0004020202020204" pitchFamily="34" charset="0"/>
            </a:endParaRPr>
          </a:p>
          <a:p>
            <a:pPr>
              <a:lnSpc>
                <a:spcPct val="100000"/>
              </a:lnSpc>
            </a:pPr>
            <a:r>
              <a:rPr lang="en-US" dirty="0">
                <a:latin typeface="Aptos Narrow" panose="020B0004020202020204" pitchFamily="34" charset="0"/>
              </a:rPr>
              <a:t>Administrative Support: </a:t>
            </a:r>
            <a:r>
              <a:rPr lang="en-US" dirty="0" err="1">
                <a:latin typeface="Aptos Narrow" panose="020B0004020202020204" pitchFamily="34" charset="0"/>
              </a:rPr>
              <a:t>Tyfanie</a:t>
            </a:r>
            <a:r>
              <a:rPr lang="en-US" dirty="0">
                <a:latin typeface="Aptos Narrow" panose="020B0004020202020204" pitchFamily="34" charset="0"/>
              </a:rPr>
              <a:t> </a:t>
            </a:r>
            <a:r>
              <a:rPr lang="en-US" dirty="0" err="1">
                <a:latin typeface="Aptos Narrow" panose="020B0004020202020204" pitchFamily="34" charset="0"/>
              </a:rPr>
              <a:t>Wineriter</a:t>
            </a:r>
            <a:r>
              <a:rPr lang="en-US" dirty="0">
                <a:latin typeface="Aptos Narrow" panose="020B0004020202020204" pitchFamily="34" charset="0"/>
              </a:rPr>
              <a:t>, Holly </a:t>
            </a:r>
            <a:r>
              <a:rPr lang="en-US" dirty="0" err="1">
                <a:latin typeface="Aptos Narrow" panose="020B0004020202020204" pitchFamily="34" charset="0"/>
              </a:rPr>
              <a:t>Lakey</a:t>
            </a:r>
            <a:r>
              <a:rPr lang="en-US" dirty="0">
                <a:latin typeface="Aptos Narrow" panose="020B0004020202020204" pitchFamily="34" charset="0"/>
              </a:rPr>
              <a:t>, Melissa Bowers, Christina </a:t>
            </a:r>
            <a:r>
              <a:rPr lang="en-US" dirty="0" err="1">
                <a:latin typeface="Aptos Narrow" panose="020B0004020202020204" pitchFamily="34" charset="0"/>
              </a:rPr>
              <a:t>Lujin</a:t>
            </a:r>
            <a:r>
              <a:rPr lang="en-US" dirty="0">
                <a:latin typeface="Aptos Narrow" panose="020B0004020202020204" pitchFamily="34" charset="0"/>
              </a:rPr>
              <a:t>, David </a:t>
            </a:r>
            <a:r>
              <a:rPr lang="en-US" dirty="0" err="1">
                <a:latin typeface="Aptos Narrow" panose="020B0004020202020204" pitchFamily="34" charset="0"/>
              </a:rPr>
              <a:t>Yorgeson</a:t>
            </a:r>
            <a:r>
              <a:rPr lang="en-US" dirty="0">
                <a:latin typeface="Aptos Narrow" panose="020B0004020202020204" pitchFamily="34" charset="0"/>
              </a:rPr>
              <a:t>, Kathy </a:t>
            </a:r>
            <a:r>
              <a:rPr lang="en-US" dirty="0" err="1">
                <a:latin typeface="Aptos Narrow" panose="020B0004020202020204" pitchFamily="34" charset="0"/>
              </a:rPr>
              <a:t>Furrer</a:t>
            </a:r>
            <a:endParaRPr lang="en-US" dirty="0">
              <a:latin typeface="Aptos Narrow" panose="020B0004020202020204" pitchFamily="34" charset="0"/>
            </a:endParaRPr>
          </a:p>
        </p:txBody>
      </p:sp>
      <p:sp>
        <p:nvSpPr>
          <p:cNvPr id="4" name="Rectangle 3">
            <a:extLst>
              <a:ext uri="{FF2B5EF4-FFF2-40B4-BE49-F238E27FC236}">
                <a16:creationId xmlns:a16="http://schemas.microsoft.com/office/drawing/2014/main" id="{B495532A-DB33-4C59-9C29-25A3415422E2}"/>
              </a:ext>
            </a:extLst>
          </p:cNvPr>
          <p:cNvSpPr/>
          <p:nvPr/>
        </p:nvSpPr>
        <p:spPr>
          <a:xfrm>
            <a:off x="4724400" y="6276291"/>
            <a:ext cx="6972303" cy="369332"/>
          </a:xfrm>
          <a:prstGeom prst="rect">
            <a:avLst/>
          </a:prstGeom>
        </p:spPr>
        <p:txBody>
          <a:bodyPr wrap="square">
            <a:spAutoFit/>
          </a:bodyPr>
          <a:lstStyle/>
          <a:p>
            <a:pPr algn="r"/>
            <a:r>
              <a:rPr lang="en-US" dirty="0">
                <a:solidFill>
                  <a:schemeClr val="tx2"/>
                </a:solidFill>
                <a:latin typeface="Aptos Mono" panose="020B0009020202020204" pitchFamily="49" charset="0"/>
                <a:cs typeface="Arial" panose="020B0604020202020204" pitchFamily="34" charset="0"/>
              </a:rPr>
              <a:t>More at </a:t>
            </a:r>
            <a:r>
              <a:rPr lang="en-US" dirty="0" err="1">
                <a:solidFill>
                  <a:schemeClr val="tx2"/>
                </a:solidFill>
                <a:latin typeface="Aptos Mono" panose="020B0009020202020204" pitchFamily="49" charset="0"/>
                <a:cs typeface="Arial" panose="020B0604020202020204" pitchFamily="34" charset="0"/>
                <a:hlinkClick r:id="rId3">
                  <a:extLst>
                    <a:ext uri="{A12FA001-AC4F-418D-AE19-62706E023703}">
                      <ahyp:hlinkClr xmlns:ahyp="http://schemas.microsoft.com/office/drawing/2018/hyperlinkcolor" val="tx"/>
                    </a:ext>
                  </a:extLst>
                </a:hlinkClick>
              </a:rPr>
              <a:t>londonstagedatabase.uoregon.edu</a:t>
            </a:r>
            <a:r>
              <a:rPr lang="en-US" dirty="0">
                <a:solidFill>
                  <a:schemeClr val="tx2"/>
                </a:solidFill>
                <a:latin typeface="Aptos Mono" panose="020B0009020202020204" pitchFamily="49" charset="0"/>
                <a:cs typeface="Arial" panose="020B0604020202020204" pitchFamily="34" charset="0"/>
                <a:hlinkClick r:id="rId3">
                  <a:extLst>
                    <a:ext uri="{A12FA001-AC4F-418D-AE19-62706E023703}">
                      <ahyp:hlinkClr xmlns:ahyp="http://schemas.microsoft.com/office/drawing/2018/hyperlinkcolor" val="tx"/>
                    </a:ext>
                  </a:extLst>
                </a:hlinkClick>
              </a:rPr>
              <a:t>/</a:t>
            </a:r>
            <a:r>
              <a:rPr lang="en-US" dirty="0" err="1">
                <a:solidFill>
                  <a:schemeClr val="tx2"/>
                </a:solidFill>
                <a:latin typeface="Aptos Mono" panose="020B0009020202020204" pitchFamily="49" charset="0"/>
                <a:cs typeface="Arial" panose="020B0604020202020204" pitchFamily="34" charset="0"/>
                <a:hlinkClick r:id="rId3">
                  <a:extLst>
                    <a:ext uri="{A12FA001-AC4F-418D-AE19-62706E023703}">
                      <ahyp:hlinkClr xmlns:ahyp="http://schemas.microsoft.com/office/drawing/2018/hyperlinkcolor" val="tx"/>
                    </a:ext>
                  </a:extLst>
                </a:hlinkClick>
              </a:rPr>
              <a:t>about.php</a:t>
            </a:r>
            <a:r>
              <a:rPr lang="en-US" dirty="0">
                <a:solidFill>
                  <a:schemeClr val="tx2"/>
                </a:solidFill>
                <a:latin typeface="Aptos Mono" panose="020B0009020202020204" pitchFamily="49" charset="0"/>
                <a:cs typeface="Arial" panose="020B0604020202020204" pitchFamily="34" charset="0"/>
              </a:rPr>
              <a:t> </a:t>
            </a:r>
            <a:endParaRPr lang="en-US" dirty="0">
              <a:latin typeface="Aptos Mono" panose="020B0009020202020204" pitchFamily="49" charset="0"/>
            </a:endParaRPr>
          </a:p>
        </p:txBody>
      </p:sp>
    </p:spTree>
    <p:extLst>
      <p:ext uri="{BB962C8B-B14F-4D97-AF65-F5344CB8AC3E}">
        <p14:creationId xmlns:p14="http://schemas.microsoft.com/office/powerpoint/2010/main" val="2477693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ticle from Lawrence Alumnus, March 1971. Headline reads &quot;LU to house The London Stage data bank.&quot; Photograph shows three men gathered around a stack of books and a computer monitor, with an IBM360 mainframe computer in the background."/>
          <p:cNvPicPr>
            <a:picLocks noChangeAspect="1" noChangeArrowheads="1"/>
          </p:cNvPicPr>
          <p:nvPr/>
        </p:nvPicPr>
        <p:blipFill rotWithShape="1">
          <a:blip r:embed="rId3">
            <a:extLst>
              <a:ext uri="{28A0092B-C50C-407E-A947-70E740481C1C}">
                <a14:useLocalDpi xmlns:a14="http://schemas.microsoft.com/office/drawing/2010/main" val="0"/>
              </a:ext>
            </a:extLst>
          </a:blip>
          <a:srcRect t="2302" b="2511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434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CDFAC4D6-43A7-0003-70C0-4F0AB8B679EE}"/>
              </a:ext>
            </a:extLst>
          </p:cNvPr>
          <p:cNvPicPr>
            <a:picLocks noChangeAspect="1"/>
          </p:cNvPicPr>
          <p:nvPr/>
        </p:nvPicPr>
        <p:blipFill>
          <a:blip r:embed="rId3"/>
          <a:srcRect t="4009" b="1471"/>
          <a:stretch/>
        </p:blipFill>
        <p:spPr>
          <a:xfrm>
            <a:off x="20" y="1282"/>
            <a:ext cx="12191980" cy="6856718"/>
          </a:xfrm>
          <a:prstGeom prst="rect">
            <a:avLst/>
          </a:prstGeom>
        </p:spPr>
      </p:pic>
    </p:spTree>
    <p:extLst>
      <p:ext uri="{BB962C8B-B14F-4D97-AF65-F5344CB8AC3E}">
        <p14:creationId xmlns:p14="http://schemas.microsoft.com/office/powerpoint/2010/main" val="722955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4052E905-5F9D-D409-901A-7D3BD20102B9}"/>
              </a:ext>
            </a:extLst>
          </p:cNvPr>
          <p:cNvPicPr>
            <a:picLocks noChangeAspect="1"/>
          </p:cNvPicPr>
          <p:nvPr/>
        </p:nvPicPr>
        <p:blipFill>
          <a:blip r:embed="rId3">
            <a:extLst>
              <a:ext uri="{28A0092B-C50C-407E-A947-70E740481C1C}">
                <a14:useLocalDpi xmlns:a14="http://schemas.microsoft.com/office/drawing/2010/main" val="0"/>
              </a:ext>
            </a:extLst>
          </a:blip>
          <a:srcRect b="5480"/>
          <a:stretch/>
        </p:blipFill>
        <p:spPr>
          <a:xfrm>
            <a:off x="20" y="1282"/>
            <a:ext cx="12191980" cy="6856718"/>
          </a:xfrm>
          <a:prstGeom prst="rect">
            <a:avLst/>
          </a:prstGeom>
        </p:spPr>
      </p:pic>
    </p:spTree>
    <p:extLst>
      <p:ext uri="{BB962C8B-B14F-4D97-AF65-F5344CB8AC3E}">
        <p14:creationId xmlns:p14="http://schemas.microsoft.com/office/powerpoint/2010/main" val="2556346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close-up of a review&#10;&#10;Description automatically generated">
            <a:extLst>
              <a:ext uri="{FF2B5EF4-FFF2-40B4-BE49-F238E27FC236}">
                <a16:creationId xmlns:a16="http://schemas.microsoft.com/office/drawing/2014/main" id="{7A1A8FFA-AA96-BB81-8DFB-02095C2079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4812"/>
            <a:ext cx="12452868" cy="5199071"/>
          </a:xfrm>
          <a:prstGeom prst="rect">
            <a:avLst/>
          </a:prstGeom>
        </p:spPr>
      </p:pic>
    </p:spTree>
    <p:extLst>
      <p:ext uri="{BB962C8B-B14F-4D97-AF65-F5344CB8AC3E}">
        <p14:creationId xmlns:p14="http://schemas.microsoft.com/office/powerpoint/2010/main" val="3284371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of a software company&#10;&#10;Description automatically generated with medium confidence">
            <a:extLst>
              <a:ext uri="{FF2B5EF4-FFF2-40B4-BE49-F238E27FC236}">
                <a16:creationId xmlns:a16="http://schemas.microsoft.com/office/drawing/2014/main" id="{80B52376-04D8-F3FF-4786-4CD66A5EFD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9914" y="1"/>
            <a:ext cx="9617759" cy="6858000"/>
          </a:xfrm>
          <a:prstGeom prst="rect">
            <a:avLst/>
          </a:prstGeom>
        </p:spPr>
      </p:pic>
    </p:spTree>
    <p:extLst>
      <p:ext uri="{BB962C8B-B14F-4D97-AF65-F5344CB8AC3E}">
        <p14:creationId xmlns:p14="http://schemas.microsoft.com/office/powerpoint/2010/main" val="1886983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shelf with books on it&#10;&#10;Description automatically generated">
            <a:extLst>
              <a:ext uri="{FF2B5EF4-FFF2-40B4-BE49-F238E27FC236}">
                <a16:creationId xmlns:a16="http://schemas.microsoft.com/office/drawing/2014/main" id="{B97C8794-8064-B6B4-6F56-906BB7EBDEAF}"/>
              </a:ext>
            </a:extLst>
          </p:cNvPr>
          <p:cNvPicPr>
            <a:picLocks noChangeAspect="1"/>
          </p:cNvPicPr>
          <p:nvPr/>
        </p:nvPicPr>
        <p:blipFill>
          <a:blip r:embed="rId3">
            <a:extLst>
              <a:ext uri="{28A0092B-C50C-407E-A947-70E740481C1C}">
                <a14:useLocalDpi xmlns:a14="http://schemas.microsoft.com/office/drawing/2010/main" val="0"/>
              </a:ext>
            </a:extLst>
          </a:blip>
          <a:srcRect t="18212" b="7051"/>
          <a:stretch/>
        </p:blipFill>
        <p:spPr>
          <a:xfrm>
            <a:off x="20" y="1282"/>
            <a:ext cx="12191980" cy="6856718"/>
          </a:xfrm>
          <a:prstGeom prst="rect">
            <a:avLst/>
          </a:prstGeom>
        </p:spPr>
      </p:pic>
    </p:spTree>
    <p:extLst>
      <p:ext uri="{BB962C8B-B14F-4D97-AF65-F5344CB8AC3E}">
        <p14:creationId xmlns:p14="http://schemas.microsoft.com/office/powerpoint/2010/main" val="1866159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22036" y="662710"/>
            <a:ext cx="11009745" cy="3974604"/>
          </a:xfrm>
        </p:spPr>
        <p:txBody>
          <a:bodyPr>
            <a:noAutofit/>
          </a:bodyPr>
          <a:lstStyle/>
          <a:p>
            <a:pPr marL="0" indent="0" algn="just">
              <a:buNone/>
            </a:pPr>
            <a:r>
              <a:rPr lang="en-US" dirty="0">
                <a:latin typeface="Aptos Mono" panose="020F0502020204030204" pitchFamily="49" charset="0"/>
              </a:rPr>
              <a:t>“Our system cannot become obsolete from advances in hardware, because our programs are written in BASIC and PL/1, assiduously supported by Digital Equipment Corporation and IBM, the two leading computer manufacturers: there is no chance that either will build computers that are incompatible with these programming languages, or that Lawrence would be so foolhardy as to buy computers incompatible with ten years programming work.”</a:t>
            </a:r>
          </a:p>
          <a:p>
            <a:pPr marL="0" indent="0" algn="just">
              <a:buNone/>
            </a:pPr>
            <a:endParaRPr lang="en-US" dirty="0">
              <a:latin typeface="Aptos Mono" panose="020F0502020204030204" pitchFamily="49" charset="0"/>
            </a:endParaRPr>
          </a:p>
          <a:p>
            <a:pPr marL="0" indent="0" algn="just">
              <a:buNone/>
            </a:pPr>
            <a:endParaRPr lang="en-US" dirty="0">
              <a:latin typeface="Aptos Mono" panose="020F0502020204030204" pitchFamily="49" charset="0"/>
            </a:endParaRPr>
          </a:p>
        </p:txBody>
      </p:sp>
      <p:sp>
        <p:nvSpPr>
          <p:cNvPr id="3" name="TextBox 2">
            <a:extLst>
              <a:ext uri="{FF2B5EF4-FFF2-40B4-BE49-F238E27FC236}">
                <a16:creationId xmlns:a16="http://schemas.microsoft.com/office/drawing/2014/main" id="{9BDD4A16-49BE-CC4B-25E1-1971A3D5996B}"/>
              </a:ext>
            </a:extLst>
          </p:cNvPr>
          <p:cNvSpPr txBox="1"/>
          <p:nvPr/>
        </p:nvSpPr>
        <p:spPr>
          <a:xfrm>
            <a:off x="2525486" y="5593675"/>
            <a:ext cx="9165771" cy="707886"/>
          </a:xfrm>
          <a:prstGeom prst="rect">
            <a:avLst/>
          </a:prstGeom>
          <a:noFill/>
        </p:spPr>
        <p:txBody>
          <a:bodyPr wrap="square">
            <a:spAutoFit/>
          </a:bodyPr>
          <a:lstStyle/>
          <a:p>
            <a:pPr marL="0" indent="0" algn="r">
              <a:lnSpc>
                <a:spcPct val="100000"/>
              </a:lnSpc>
              <a:spcBef>
                <a:spcPts val="0"/>
              </a:spcBef>
              <a:buNone/>
            </a:pPr>
            <a:r>
              <a:rPr lang="en-US" sz="2000" dirty="0">
                <a:latin typeface="Aptos Mono" panose="020F0502020204030204" pitchFamily="49" charset="0"/>
              </a:rPr>
              <a:t>Letter from Ben R. Schneider, Jr.  to Leeds </a:t>
            </a:r>
            <a:r>
              <a:rPr lang="en-US" sz="2000" dirty="0" err="1">
                <a:latin typeface="Aptos Mono" panose="020F0502020204030204" pitchFamily="49" charset="0"/>
              </a:rPr>
              <a:t>Barrol</a:t>
            </a:r>
            <a:r>
              <a:rPr lang="en-US" sz="2000" dirty="0">
                <a:latin typeface="Aptos Mono" panose="020F0502020204030204" pitchFamily="49" charset="0"/>
              </a:rPr>
              <a:t>, </a:t>
            </a:r>
          </a:p>
          <a:p>
            <a:pPr marL="0" indent="0" algn="r">
              <a:lnSpc>
                <a:spcPct val="100000"/>
              </a:lnSpc>
              <a:spcBef>
                <a:spcPts val="0"/>
              </a:spcBef>
              <a:buNone/>
            </a:pPr>
            <a:r>
              <a:rPr lang="en-US" sz="2000" dirty="0">
                <a:latin typeface="Aptos Mono" panose="020F0502020204030204" pitchFamily="49" charset="0"/>
              </a:rPr>
              <a:t>15 January 1976, Lawrence University Archives</a:t>
            </a:r>
          </a:p>
        </p:txBody>
      </p:sp>
    </p:spTree>
    <p:extLst>
      <p:ext uri="{BB962C8B-B14F-4D97-AF65-F5344CB8AC3E}">
        <p14:creationId xmlns:p14="http://schemas.microsoft.com/office/powerpoint/2010/main" val="3128105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7" name="Picture 16">
            <a:extLst>
              <a:ext uri="{FF2B5EF4-FFF2-40B4-BE49-F238E27FC236}">
                <a16:creationId xmlns:a16="http://schemas.microsoft.com/office/drawing/2014/main" id="{8BC3DC54-471A-F089-2A12-2CE4E089F26E}"/>
              </a:ext>
            </a:extLst>
          </p:cNvPr>
          <p:cNvPicPr>
            <a:picLocks noChangeAspect="1"/>
          </p:cNvPicPr>
          <p:nvPr/>
        </p:nvPicPr>
        <p:blipFill>
          <a:blip r:embed="rId3"/>
          <a:srcRect l="4688" t="4297" r="31384"/>
          <a:stretch/>
        </p:blipFill>
        <p:spPr>
          <a:xfrm>
            <a:off x="6095041" y="0"/>
            <a:ext cx="5418222" cy="9615853"/>
          </a:xfrm>
          <a:prstGeom prst="rect">
            <a:avLst/>
          </a:prstGeom>
        </p:spPr>
      </p:pic>
      <p:pic>
        <p:nvPicPr>
          <p:cNvPr id="3" name="Picture 2">
            <a:extLst>
              <a:ext uri="{FF2B5EF4-FFF2-40B4-BE49-F238E27FC236}">
                <a16:creationId xmlns:a16="http://schemas.microsoft.com/office/drawing/2014/main" id="{AA3F4941-AD66-86A2-19AE-357E65459EDC}"/>
              </a:ext>
            </a:extLst>
          </p:cNvPr>
          <p:cNvPicPr>
            <a:picLocks noChangeAspect="1"/>
          </p:cNvPicPr>
          <p:nvPr/>
        </p:nvPicPr>
        <p:blipFill>
          <a:blip r:embed="rId4"/>
          <a:srcRect l="-173" t="4129" r="68698" b="66093"/>
          <a:stretch/>
        </p:blipFill>
        <p:spPr>
          <a:xfrm>
            <a:off x="1573617" y="3130063"/>
            <a:ext cx="4797464" cy="3036944"/>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D06C0BDB-B9FA-DF9C-5BBF-45D5DE0924A5}"/>
              </a:ext>
            </a:extLst>
          </p:cNvPr>
          <p:cNvSpPr txBox="1"/>
          <p:nvPr/>
        </p:nvSpPr>
        <p:spPr>
          <a:xfrm>
            <a:off x="678737" y="449229"/>
            <a:ext cx="4935110" cy="2585323"/>
          </a:xfrm>
          <a:prstGeom prst="rect">
            <a:avLst/>
          </a:prstGeom>
          <a:noFill/>
        </p:spPr>
        <p:txBody>
          <a:bodyPr wrap="square">
            <a:spAutoFit/>
          </a:bodyPr>
          <a:lstStyle/>
          <a:p>
            <a:r>
              <a:rPr lang="en-US" sz="1800" dirty="0">
                <a:effectLst/>
                <a:latin typeface="Aptos Mono" panose="020B0009020202020204" pitchFamily="49" charset="0"/>
                <a:ea typeface="Times New Roman" panose="02020603050405020304" pitchFamily="18" charset="0"/>
              </a:rPr>
              <a:t>LSDB Data Management Plan, 2023: “The project team will continue to promote data access, reuse, and distribution by…submitting the final project data and metadata for re-review and re-federation into the Advanced Research Consortium’s 18thConnect and NINES discovery platforms.”</a:t>
            </a:r>
            <a:endParaRPr lang="en-US" sz="1800" dirty="0">
              <a:effectLst/>
              <a:latin typeface="Aptos Mono" panose="020B0009020202020204" pitchFamily="49" charset="0"/>
              <a:ea typeface="Arial" panose="020B0604020202020204" pitchFamily="34" charset="0"/>
            </a:endParaRPr>
          </a:p>
        </p:txBody>
      </p:sp>
    </p:spTree>
    <p:extLst>
      <p:ext uri="{BB962C8B-B14F-4D97-AF65-F5344CB8AC3E}">
        <p14:creationId xmlns:p14="http://schemas.microsoft.com/office/powerpoint/2010/main" val="305593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eorge Lucas saying of the Star Wars multigenerational saga: &quot;It's like poetry, it rhymes.&quot;">
            <a:extLst>
              <a:ext uri="{FF2B5EF4-FFF2-40B4-BE49-F238E27FC236}">
                <a16:creationId xmlns:a16="http://schemas.microsoft.com/office/drawing/2014/main" id="{20754A92-F391-8EA3-25A8-EB3BE7C911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029" y="-605877"/>
            <a:ext cx="11175045" cy="8381285"/>
          </a:xfrm>
          <a:prstGeom prst="rect">
            <a:avLst/>
          </a:prstGeom>
        </p:spPr>
      </p:pic>
    </p:spTree>
    <p:extLst>
      <p:ext uri="{BB962C8B-B14F-4D97-AF65-F5344CB8AC3E}">
        <p14:creationId xmlns:p14="http://schemas.microsoft.com/office/powerpoint/2010/main" val="2016450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888C96F5-C31C-4570-7787-18CCEB0DDE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3893"/>
            <a:ext cx="12830544" cy="5714616"/>
          </a:xfrm>
          <a:prstGeom prst="rect">
            <a:avLst/>
          </a:prstGeom>
        </p:spPr>
      </p:pic>
    </p:spTree>
    <p:extLst>
      <p:ext uri="{BB962C8B-B14F-4D97-AF65-F5344CB8AC3E}">
        <p14:creationId xmlns:p14="http://schemas.microsoft.com/office/powerpoint/2010/main" val="3574085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6176824-7946-6969-3841-DD5C101DF4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9" name="Rectangle 8">
              <a:extLst>
                <a:ext uri="{FF2B5EF4-FFF2-40B4-BE49-F238E27FC236}">
                  <a16:creationId xmlns:a16="http://schemas.microsoft.com/office/drawing/2014/main" id="{C5675077-BFF1-36B0-EA6D-B4599DBA72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37796C-75D6-BAA5-036C-0E9E7F85B7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BFBD50A-DBB5-04FA-45B9-183C84E4C9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659E1E-0E9F-DC4F-40A9-CFA17EDF78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8217318" y="7059"/>
              <a:ext cx="3974283" cy="6872683"/>
            </a:xfrm>
            <a:prstGeom prst="rect">
              <a:avLst/>
            </a:prstGeom>
            <a:gradFill flip="none" rotWithShape="1">
              <a:gsLst>
                <a:gs pos="0">
                  <a:schemeClr val="accent2">
                    <a:alpha val="64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pic>
        <p:nvPicPr>
          <p:cNvPr id="3" name="Picture 2" descr="A row of computer servers&#10;&#10;Description automatically generated">
            <a:extLst>
              <a:ext uri="{FF2B5EF4-FFF2-40B4-BE49-F238E27FC236}">
                <a16:creationId xmlns:a16="http://schemas.microsoft.com/office/drawing/2014/main" id="{D1462A84-7596-6AB9-2CCC-4B3EC2F96F12}"/>
              </a:ext>
            </a:extLst>
          </p:cNvPr>
          <p:cNvPicPr>
            <a:picLocks noChangeAspect="1"/>
          </p:cNvPicPr>
          <p:nvPr/>
        </p:nvPicPr>
        <p:blipFill>
          <a:blip r:embed="rId3">
            <a:extLst>
              <a:ext uri="{28A0092B-C50C-407E-A947-70E740481C1C}">
                <a14:useLocalDpi xmlns:a14="http://schemas.microsoft.com/office/drawing/2010/main" val="0"/>
              </a:ext>
            </a:extLst>
          </a:blip>
          <a:srcRect t="7433" r="1" b="9199"/>
          <a:stretch/>
        </p:blipFill>
        <p:spPr>
          <a:xfrm>
            <a:off x="122716" y="115738"/>
            <a:ext cx="11938653" cy="6618898"/>
          </a:xfrm>
          <a:prstGeom prst="rect">
            <a:avLst/>
          </a:prstGeom>
        </p:spPr>
      </p:pic>
    </p:spTree>
    <p:extLst>
      <p:ext uri="{BB962C8B-B14F-4D97-AF65-F5344CB8AC3E}">
        <p14:creationId xmlns:p14="http://schemas.microsoft.com/office/powerpoint/2010/main" val="17141737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6457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couple of men with their hands on their faces&#10;&#10;Description automatically generated">
            <a:extLst>
              <a:ext uri="{FF2B5EF4-FFF2-40B4-BE49-F238E27FC236}">
                <a16:creationId xmlns:a16="http://schemas.microsoft.com/office/drawing/2014/main" id="{C2065302-F885-139B-885F-6DFF95B482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4988" y="0"/>
            <a:ext cx="4722023"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349651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267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23283" y="685800"/>
            <a:ext cx="5652277" cy="6172200"/>
          </a:xfrm>
        </p:spPr>
        <p:txBody>
          <a:bodyPr>
            <a:noAutofit/>
          </a:bodyPr>
          <a:lstStyle/>
          <a:p>
            <a:pPr marL="0" indent="0">
              <a:lnSpc>
                <a:spcPct val="100000"/>
              </a:lnSpc>
              <a:buNone/>
            </a:pPr>
            <a:r>
              <a:rPr lang="en-US" sz="2000" dirty="0">
                <a:latin typeface="Aptos Mono" panose="020B0009020202020204" pitchFamily="49" charset="0"/>
              </a:rPr>
              <a:t>“We can study trends (the rise of pantomime; the </a:t>
            </a:r>
            <a:r>
              <a:rPr lang="en-US" sz="2000" dirty="0">
                <a:solidFill>
                  <a:srgbClr val="B34F49"/>
                </a:solidFill>
                <a:latin typeface="Aptos Mono" panose="020B0009020202020204" pitchFamily="49" charset="0"/>
              </a:rPr>
              <a:t>interest in Shakespeare</a:t>
            </a:r>
            <a:r>
              <a:rPr lang="en-US" sz="2000" dirty="0">
                <a:latin typeface="Aptos Mono" panose="020B0009020202020204" pitchFamily="49" charset="0"/>
              </a:rPr>
              <a:t>; the </a:t>
            </a:r>
            <a:r>
              <a:rPr lang="en-US" sz="2000" dirty="0">
                <a:solidFill>
                  <a:srgbClr val="B34F49"/>
                </a:solidFill>
                <a:latin typeface="Aptos Mono" panose="020B0009020202020204" pitchFamily="49" charset="0"/>
              </a:rPr>
              <a:t>rise and fall of theatres</a:t>
            </a:r>
            <a:r>
              <a:rPr lang="en-US" sz="2000" dirty="0">
                <a:latin typeface="Aptos Mono" panose="020B0009020202020204" pitchFamily="49" charset="0"/>
              </a:rPr>
              <a:t>; the decline of the drama); we can look for patterns (In what ways is one season like another? What is a typical stage career like? </a:t>
            </a:r>
            <a:r>
              <a:rPr lang="en-US" sz="2000" dirty="0">
                <a:solidFill>
                  <a:srgbClr val="B34F49"/>
                </a:solidFill>
                <a:latin typeface="Aptos Mono" panose="020B0009020202020204" pitchFamily="49" charset="0"/>
              </a:rPr>
              <a:t>To what extent do actors specialize? What is the effect of the repertory system?</a:t>
            </a:r>
            <a:r>
              <a:rPr lang="en-US" sz="2000" dirty="0">
                <a:latin typeface="Aptos Mono" panose="020B0009020202020204" pitchFamily="49" charset="0"/>
              </a:rPr>
              <a:t>). There’s too much information about 18th century theatre; without computer help we can’t see the forest for the trees.” </a:t>
            </a:r>
          </a:p>
          <a:p>
            <a:pPr marL="0" indent="0">
              <a:lnSpc>
                <a:spcPct val="100000"/>
              </a:lnSpc>
              <a:buNone/>
            </a:pPr>
            <a:endParaRPr lang="en-US" sz="2000" dirty="0">
              <a:latin typeface="Aptos Mono" panose="020B0009020202020204" pitchFamily="49" charset="0"/>
            </a:endParaRPr>
          </a:p>
          <a:p>
            <a:pPr marL="0" indent="0">
              <a:lnSpc>
                <a:spcPct val="100000"/>
              </a:lnSpc>
              <a:buNone/>
            </a:pPr>
            <a:r>
              <a:rPr lang="en-US" sz="2000" dirty="0">
                <a:latin typeface="Aptos Mono" panose="020B0009020202020204" pitchFamily="49" charset="0"/>
              </a:rPr>
              <a:t>Ben Ross Schneider, Jr., </a:t>
            </a:r>
            <a:r>
              <a:rPr lang="en-US" sz="2000" i="1" dirty="0">
                <a:latin typeface="Aptos Mono" panose="020B0009020202020204" pitchFamily="49" charset="0"/>
              </a:rPr>
              <a:t>Travels in </a:t>
            </a:r>
            <a:r>
              <a:rPr lang="en-US" sz="2000" i="1" dirty="0" err="1">
                <a:latin typeface="Aptos Mono" panose="020B0009020202020204" pitchFamily="49" charset="0"/>
              </a:rPr>
              <a:t>Computerland</a:t>
            </a:r>
            <a:r>
              <a:rPr lang="en-US" sz="2000" i="1" dirty="0">
                <a:latin typeface="Aptos Mono" panose="020B0009020202020204" pitchFamily="49" charset="0"/>
              </a:rPr>
              <a:t> </a:t>
            </a:r>
            <a:r>
              <a:rPr lang="en-US" sz="2000" dirty="0">
                <a:latin typeface="Aptos Mono" panose="020B0009020202020204" pitchFamily="49" charset="0"/>
              </a:rPr>
              <a:t>(1974), 230</a:t>
            </a:r>
            <a:endParaRPr lang="en-US" sz="2000" i="1" dirty="0">
              <a:latin typeface="Aptos Mono" panose="020B0009020202020204" pitchFamily="49" charset="0"/>
            </a:endParaRPr>
          </a:p>
          <a:p>
            <a:pPr marL="0" indent="0">
              <a:lnSpc>
                <a:spcPct val="100000"/>
              </a:lnSpc>
              <a:buNone/>
            </a:pPr>
            <a:endParaRPr lang="en-US" dirty="0">
              <a:latin typeface="Aptos Mono" panose="020B0009020202020204" pitchFamily="49" charset="0"/>
            </a:endParaRPr>
          </a:p>
        </p:txBody>
      </p:sp>
      <p:pic>
        <p:nvPicPr>
          <p:cNvPr id="4" name="Picture 3" descr="A close-up of a map&#10;&#10;Description automatically generated">
            <a:extLst>
              <a:ext uri="{FF2B5EF4-FFF2-40B4-BE49-F238E27FC236}">
                <a16:creationId xmlns:a16="http://schemas.microsoft.com/office/drawing/2014/main" id="{F98E5BDB-C3F0-30DE-5072-0201FC6416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439" y="0"/>
            <a:ext cx="4406448" cy="6858000"/>
          </a:xfrm>
          <a:prstGeom prst="rect">
            <a:avLst/>
          </a:prstGeom>
        </p:spPr>
      </p:pic>
    </p:spTree>
    <p:extLst>
      <p:ext uri="{BB962C8B-B14F-4D97-AF65-F5344CB8AC3E}">
        <p14:creationId xmlns:p14="http://schemas.microsoft.com/office/powerpoint/2010/main" val="3808899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67C1D5-08D9-4E1B-BA8F-46EB5DA09ABC}"/>
              </a:ext>
            </a:extLst>
          </p:cNvPr>
          <p:cNvPicPr>
            <a:picLocks noChangeAspect="1"/>
          </p:cNvPicPr>
          <p:nvPr/>
        </p:nvPicPr>
        <p:blipFill>
          <a:blip r:embed="rId3"/>
          <a:stretch>
            <a:fillRect/>
          </a:stretch>
        </p:blipFill>
        <p:spPr>
          <a:xfrm>
            <a:off x="2129589" y="0"/>
            <a:ext cx="12613105" cy="6867042"/>
          </a:xfrm>
          <a:prstGeom prst="rect">
            <a:avLst/>
          </a:prstGeom>
        </p:spPr>
      </p:pic>
      <p:sp>
        <p:nvSpPr>
          <p:cNvPr id="7" name="TextBox 6">
            <a:extLst>
              <a:ext uri="{FF2B5EF4-FFF2-40B4-BE49-F238E27FC236}">
                <a16:creationId xmlns:a16="http://schemas.microsoft.com/office/drawing/2014/main" id="{CBAA8BBA-EEEF-1A90-55D2-4FC086CA9967}"/>
              </a:ext>
            </a:extLst>
          </p:cNvPr>
          <p:cNvSpPr txBox="1"/>
          <p:nvPr/>
        </p:nvSpPr>
        <p:spPr>
          <a:xfrm>
            <a:off x="156410" y="1925053"/>
            <a:ext cx="3537285" cy="3462338"/>
          </a:xfrm>
          <a:prstGeom prst="ellipse">
            <a:avLst/>
          </a:prstGeom>
          <a:solidFill>
            <a:srgbClr val="6DCCDA"/>
          </a:solidFill>
        </p:spPr>
        <p:txBody>
          <a:bodyPr wrap="square" rtlCol="0">
            <a:spAutoFit/>
          </a:bodyPr>
          <a:lstStyle/>
          <a:p>
            <a:pPr algn="ctr"/>
            <a:r>
              <a:rPr lang="en-US" sz="2200" dirty="0">
                <a:solidFill>
                  <a:schemeClr val="bg1"/>
                </a:solidFill>
                <a:latin typeface="Aptos Narrow" panose="020B0004020202020204" pitchFamily="34" charset="0"/>
              </a:rPr>
              <a:t>https://www.economist.com/graphic-detail/2019/10/26/</a:t>
            </a:r>
          </a:p>
          <a:p>
            <a:pPr algn="ctr"/>
            <a:r>
              <a:rPr lang="en-US" sz="2200" dirty="0">
                <a:solidFill>
                  <a:schemeClr val="bg1"/>
                </a:solidFill>
                <a:latin typeface="Aptos Narrow" panose="020B0004020202020204" pitchFamily="34" charset="0"/>
              </a:rPr>
              <a:t>when-was-greatness-thrust-upon-</a:t>
            </a:r>
            <a:r>
              <a:rPr lang="en-US" sz="2200" dirty="0" err="1">
                <a:solidFill>
                  <a:schemeClr val="bg1"/>
                </a:solidFill>
                <a:latin typeface="Aptos Narrow" panose="020B0004020202020204" pitchFamily="34" charset="0"/>
              </a:rPr>
              <a:t>william</a:t>
            </a:r>
            <a:r>
              <a:rPr lang="en-US" sz="2200" dirty="0">
                <a:solidFill>
                  <a:schemeClr val="bg1"/>
                </a:solidFill>
                <a:latin typeface="Aptos Narrow" panose="020B0004020202020204" pitchFamily="34" charset="0"/>
              </a:rPr>
              <a:t>-</a:t>
            </a:r>
            <a:r>
              <a:rPr lang="en-US" sz="2200" dirty="0" err="1">
                <a:solidFill>
                  <a:schemeClr val="bg1"/>
                </a:solidFill>
                <a:latin typeface="Aptos Narrow" panose="020B0004020202020204" pitchFamily="34" charset="0"/>
              </a:rPr>
              <a:t>shakespeare</a:t>
            </a:r>
            <a:endParaRPr lang="en-US" sz="2200" dirty="0">
              <a:solidFill>
                <a:schemeClr val="bg1"/>
              </a:solidFill>
              <a:latin typeface="Aptos Narrow" panose="020B0004020202020204" pitchFamily="34" charset="0"/>
            </a:endParaRPr>
          </a:p>
        </p:txBody>
      </p:sp>
    </p:spTree>
    <p:extLst>
      <p:ext uri="{BB962C8B-B14F-4D97-AF65-F5344CB8AC3E}">
        <p14:creationId xmlns:p14="http://schemas.microsoft.com/office/powerpoint/2010/main" val="11463498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data visualization titled &quot;a graph of London theatrical performances from `660 to 1800&quot;; visit nightingaledvs.com/data-is-plural-submissions-london-stage-database for full details.">
            <a:extLst>
              <a:ext uri="{FF2B5EF4-FFF2-40B4-BE49-F238E27FC236}">
                <a16:creationId xmlns:a16="http://schemas.microsoft.com/office/drawing/2014/main" id="{906A7F97-18BE-4A87-8CB5-1622106E4C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401" y="0"/>
            <a:ext cx="1160119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B2728250-79D3-4A93-A101-7955E0E0919C}"/>
              </a:ext>
            </a:extLst>
          </p:cNvPr>
          <p:cNvSpPr/>
          <p:nvPr/>
        </p:nvSpPr>
        <p:spPr>
          <a:xfrm>
            <a:off x="-422434" y="2602431"/>
            <a:ext cx="3086100" cy="2926080"/>
          </a:xfrm>
          <a:prstGeom prst="ellipse">
            <a:avLst/>
          </a:prstGeom>
          <a:solidFill>
            <a:srgbClr val="314668"/>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25FD0B1-CCC6-4476-B1CF-87C7377CEB0E}"/>
              </a:ext>
            </a:extLst>
          </p:cNvPr>
          <p:cNvSpPr/>
          <p:nvPr/>
        </p:nvSpPr>
        <p:spPr>
          <a:xfrm>
            <a:off x="-102871" y="3352830"/>
            <a:ext cx="2446974" cy="178510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srgbClr val="FDFAF4"/>
                </a:solidFill>
                <a:effectLst/>
                <a:uLnTx/>
                <a:uFillTx/>
                <a:latin typeface="Aptos Narrow" panose="020B0004020202020204" pitchFamily="34" charset="0"/>
              </a:rPr>
              <a:t>nightingaledvs</a:t>
            </a:r>
            <a:r>
              <a:rPr kumimoji="0" lang="en-US" sz="2200" b="0" i="0" u="none" strike="noStrike" kern="1200" cap="none" spc="0" normalizeH="0" baseline="0" noProof="0" dirty="0">
                <a:ln>
                  <a:noFill/>
                </a:ln>
                <a:solidFill>
                  <a:srgbClr val="FDFAF4"/>
                </a:solidFill>
                <a:effectLst/>
                <a:uLnTx/>
                <a:uFillTx/>
                <a:latin typeface="Aptos Narrow" panose="020B0004020202020204" pitchFamily="34" charset="0"/>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DFAF4"/>
                </a:solidFill>
                <a:effectLst/>
                <a:uLnTx/>
                <a:uFillTx/>
                <a:latin typeface="Aptos Narrow" panose="020B0004020202020204" pitchFamily="34" charset="0"/>
              </a:rPr>
              <a:t>com/data-is-plural-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effectLst/>
                <a:uLnTx/>
                <a:uFillTx/>
                <a:latin typeface="Aptos Narrow" panose="020B0004020202020204" pitchFamily="34" charset="0"/>
              </a:rPr>
              <a:t>submissions-</a:t>
            </a:r>
            <a:r>
              <a:rPr kumimoji="0" lang="en-US" sz="2200" b="0" i="0" u="none" strike="noStrike" kern="1200" cap="none" spc="0" normalizeH="0" baseline="0" noProof="0" dirty="0" err="1">
                <a:ln>
                  <a:noFill/>
                </a:ln>
                <a:effectLst/>
                <a:uLnTx/>
                <a:uFillTx/>
                <a:latin typeface="Aptos Narrow" panose="020B0004020202020204" pitchFamily="34" charset="0"/>
              </a:rPr>
              <a:t>london</a:t>
            </a:r>
            <a:r>
              <a:rPr kumimoji="0" lang="en-US" sz="2200" b="0" i="0" u="none" strike="noStrike" kern="1200" cap="none" spc="0" normalizeH="0" baseline="0" noProof="0" dirty="0">
                <a:ln>
                  <a:noFill/>
                </a:ln>
                <a:effectLst/>
                <a:uLnTx/>
                <a:uFillTx/>
                <a:latin typeface="Aptos Narrow" panose="020B0004020202020204" pitchFamily="34" charset="0"/>
              </a:rPr>
              <a:t>-stage-database</a:t>
            </a:r>
          </a:p>
        </p:txBody>
      </p:sp>
    </p:spTree>
    <p:extLst>
      <p:ext uri="{BB962C8B-B14F-4D97-AF65-F5344CB8AC3E}">
        <p14:creationId xmlns:p14="http://schemas.microsoft.com/office/powerpoint/2010/main" val="2170629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ata visualization titled &quot;100 years of London performances&quot;; visit nightingaledvs.com/data-is-plural-submissions-london-stage-database for full details.">
            <a:extLst>
              <a:ext uri="{FF2B5EF4-FFF2-40B4-BE49-F238E27FC236}">
                <a16:creationId xmlns:a16="http://schemas.microsoft.com/office/drawing/2014/main" id="{12813810-C3EA-4A9A-A88C-BB40B49CCA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665" y="0"/>
            <a:ext cx="9153525" cy="6865144"/>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43032222-5001-45E1-ADD6-2BC54C00BC5E}"/>
              </a:ext>
            </a:extLst>
          </p:cNvPr>
          <p:cNvSpPr/>
          <p:nvPr/>
        </p:nvSpPr>
        <p:spPr>
          <a:xfrm>
            <a:off x="9348537" y="4199021"/>
            <a:ext cx="3385436" cy="3241909"/>
          </a:xfrm>
          <a:prstGeom prst="ellipse">
            <a:avLst/>
          </a:prstGeom>
          <a:solidFill>
            <a:srgbClr val="D64C4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r"/>
            <a:endParaRPr lang="en-US"/>
          </a:p>
        </p:txBody>
      </p:sp>
      <p:sp>
        <p:nvSpPr>
          <p:cNvPr id="4" name="Rectangle 3">
            <a:extLst>
              <a:ext uri="{FF2B5EF4-FFF2-40B4-BE49-F238E27FC236}">
                <a16:creationId xmlns:a16="http://schemas.microsoft.com/office/drawing/2014/main" id="{593E4E57-6B1E-4E6A-85EF-F96A04359F87}"/>
              </a:ext>
            </a:extLst>
          </p:cNvPr>
          <p:cNvSpPr/>
          <p:nvPr/>
        </p:nvSpPr>
        <p:spPr>
          <a:xfrm>
            <a:off x="9348536" y="4927423"/>
            <a:ext cx="2658979" cy="1446550"/>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srgbClr val="FDFAF4"/>
                </a:solidFill>
                <a:effectLst/>
                <a:uLnTx/>
                <a:uFillTx/>
                <a:latin typeface="Aptos Narrow" panose="020B0004020202020204" pitchFamily="34" charset="0"/>
              </a:rPr>
              <a:t>nightingaledvs</a:t>
            </a:r>
            <a:r>
              <a:rPr kumimoji="0" lang="en-US" sz="2200" b="0" i="0" u="none" strike="noStrike" kern="1200" cap="none" spc="0" normalizeH="0" baseline="0" noProof="0" dirty="0">
                <a:ln>
                  <a:noFill/>
                </a:ln>
                <a:solidFill>
                  <a:srgbClr val="FDFAF4"/>
                </a:solidFill>
                <a:effectLst/>
                <a:uLnTx/>
                <a:uFillTx/>
                <a:latin typeface="Aptos Narrow" panose="020B0004020202020204" pitchFamily="34" charset="0"/>
              </a:rPr>
              <a:t>.</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DFAF4"/>
                </a:solidFill>
                <a:effectLst/>
                <a:uLnTx/>
                <a:uFillTx/>
                <a:latin typeface="Aptos Narrow" panose="020B0004020202020204" pitchFamily="34" charset="0"/>
              </a:rPr>
              <a:t>com/data-is-plural-</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DFAF4"/>
                </a:solidFill>
                <a:effectLst/>
                <a:uLnTx/>
                <a:uFillTx/>
                <a:latin typeface="Aptos Narrow" panose="020B0004020202020204" pitchFamily="34" charset="0"/>
              </a:rPr>
              <a:t>submissions-</a:t>
            </a:r>
            <a:r>
              <a:rPr kumimoji="0" lang="en-US" sz="2200" b="0" i="0" u="none" strike="noStrike" kern="1200" cap="none" spc="0" normalizeH="0" baseline="0" noProof="0" dirty="0" err="1">
                <a:ln>
                  <a:noFill/>
                </a:ln>
                <a:solidFill>
                  <a:srgbClr val="FDFAF4"/>
                </a:solidFill>
                <a:effectLst/>
                <a:uLnTx/>
                <a:uFillTx/>
                <a:latin typeface="Aptos Narrow" panose="020B0004020202020204" pitchFamily="34" charset="0"/>
              </a:rPr>
              <a:t>london</a:t>
            </a:r>
            <a:r>
              <a:rPr kumimoji="0" lang="en-US" sz="2200" b="0" i="0" u="none" strike="noStrike" kern="1200" cap="none" spc="0" normalizeH="0" baseline="0" noProof="0" dirty="0">
                <a:ln>
                  <a:noFill/>
                </a:ln>
                <a:solidFill>
                  <a:srgbClr val="FDFAF4"/>
                </a:solidFill>
                <a:effectLst/>
                <a:uLnTx/>
                <a:uFillTx/>
                <a:latin typeface="Aptos Narrow" panose="020B0004020202020204" pitchFamily="34" charset="0"/>
              </a:rPr>
              <a:t>-stage-database</a:t>
            </a:r>
          </a:p>
        </p:txBody>
      </p:sp>
    </p:spTree>
    <p:extLst>
      <p:ext uri="{BB962C8B-B14F-4D97-AF65-F5344CB8AC3E}">
        <p14:creationId xmlns:p14="http://schemas.microsoft.com/office/powerpoint/2010/main" val="2081511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ta visualization titled &quot;Stage Whispers of the Long Eighteenth Century,&quot; using a violin graph, bar graphs, and a street map of London to show the most popular playhouse locations and the play titles staged most frequently there">
            <a:extLst>
              <a:ext uri="{FF2B5EF4-FFF2-40B4-BE49-F238E27FC236}">
                <a16:creationId xmlns:a16="http://schemas.microsoft.com/office/drawing/2014/main" id="{A716BE55-3B2B-4CE1-B235-BAB0AD5C6B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9854" y="0"/>
            <a:ext cx="10092292" cy="7330928"/>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ADEC6312-2B0D-4AF9-934E-84EF8CD36B71}"/>
              </a:ext>
            </a:extLst>
          </p:cNvPr>
          <p:cNvSpPr/>
          <p:nvPr/>
        </p:nvSpPr>
        <p:spPr>
          <a:xfrm>
            <a:off x="-371374" y="4127490"/>
            <a:ext cx="3269381" cy="3088506"/>
          </a:xfrm>
          <a:prstGeom prst="ellipse">
            <a:avLst/>
          </a:prstGeom>
          <a:solidFill>
            <a:srgbClr val="82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ACAFB21-CB36-4B0E-9834-E8910C55D46E}"/>
              </a:ext>
            </a:extLst>
          </p:cNvPr>
          <p:cNvSpPr/>
          <p:nvPr/>
        </p:nvSpPr>
        <p:spPr>
          <a:xfrm>
            <a:off x="-66173" y="4948468"/>
            <a:ext cx="2658978" cy="1446550"/>
          </a:xfrm>
          <a:prstGeom prst="rect">
            <a:avLst/>
          </a:prstGeom>
          <a:solidFill>
            <a:srgbClr val="829E9D"/>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schemeClr val="bg1"/>
                </a:solidFill>
                <a:effectLst/>
                <a:uLnTx/>
                <a:uFillTx/>
                <a:latin typeface="Aptos Narrow" panose="020B0004020202020204" pitchFamily="34" charset="0"/>
              </a:rPr>
              <a:t>nightingaledvs</a:t>
            </a:r>
            <a:r>
              <a:rPr kumimoji="0" lang="en-US" sz="2200" b="0" i="0" u="none" strike="noStrike" kern="1200" cap="none" spc="0" normalizeH="0" baseline="0" noProof="0" dirty="0">
                <a:ln>
                  <a:noFill/>
                </a:ln>
                <a:solidFill>
                  <a:schemeClr val="bg1"/>
                </a:solidFill>
                <a:effectLst/>
                <a:uLnTx/>
                <a:uFillTx/>
                <a:latin typeface="Aptos Narrow" panose="020B0004020202020204" pitchFamily="34" charset="0"/>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chemeClr val="bg1"/>
                </a:solidFill>
                <a:effectLst/>
                <a:uLnTx/>
                <a:uFillTx/>
                <a:latin typeface="Aptos Narrow" panose="020B0004020202020204" pitchFamily="34" charset="0"/>
              </a:rPr>
              <a:t>com/data-is-plural-submissions-</a:t>
            </a:r>
            <a:r>
              <a:rPr kumimoji="0" lang="en-US" sz="2200" b="0" i="0" u="none" strike="noStrike" kern="1200" cap="none" spc="0" normalizeH="0" baseline="0" noProof="0" dirty="0" err="1">
                <a:ln>
                  <a:noFill/>
                </a:ln>
                <a:solidFill>
                  <a:schemeClr val="bg1"/>
                </a:solidFill>
                <a:effectLst/>
                <a:uLnTx/>
                <a:uFillTx/>
                <a:latin typeface="Aptos Narrow" panose="020B0004020202020204" pitchFamily="34" charset="0"/>
              </a:rPr>
              <a:t>london</a:t>
            </a:r>
            <a:r>
              <a:rPr kumimoji="0" lang="en-US" sz="2200" b="0" i="0" u="none" strike="noStrike" kern="1200" cap="none" spc="0" normalizeH="0" baseline="0" noProof="0" dirty="0">
                <a:ln>
                  <a:noFill/>
                </a:ln>
                <a:solidFill>
                  <a:schemeClr val="bg1"/>
                </a:solidFill>
                <a:effectLst/>
                <a:uLnTx/>
                <a:uFillTx/>
                <a:latin typeface="Aptos Narrow" panose="020B0004020202020204" pitchFamily="34" charset="0"/>
              </a:rPr>
              <a:t>-stage-database</a:t>
            </a:r>
          </a:p>
        </p:txBody>
      </p:sp>
    </p:spTree>
    <p:extLst>
      <p:ext uri="{BB962C8B-B14F-4D97-AF65-F5344CB8AC3E}">
        <p14:creationId xmlns:p14="http://schemas.microsoft.com/office/powerpoint/2010/main" val="16285578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ighly stylized network graph in pink tonal color scheme on black background; visit nightingaledvs.com/data-is-plural-submissions-london-stage-database for full details.">
            <a:extLst>
              <a:ext uri="{FF2B5EF4-FFF2-40B4-BE49-F238E27FC236}">
                <a16:creationId xmlns:a16="http://schemas.microsoft.com/office/drawing/2014/main" id="{0A896B64-75F6-4A06-A9F8-23E25FA631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0F64DAE-C7A9-4A35-B54B-474963267C9D}"/>
              </a:ext>
            </a:extLst>
          </p:cNvPr>
          <p:cNvSpPr/>
          <p:nvPr/>
        </p:nvSpPr>
        <p:spPr>
          <a:xfrm>
            <a:off x="45719" y="4815870"/>
            <a:ext cx="2446974" cy="1323439"/>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D12ED4"/>
                </a:solidFill>
                <a:effectLst/>
                <a:uLnTx/>
                <a:uFillTx/>
                <a:latin typeface="Aptos Narrow" panose="020B0004020202020204" pitchFamily="34" charset="0"/>
              </a:rPr>
              <a:t>nightingaledvs</a:t>
            </a:r>
            <a:r>
              <a:rPr kumimoji="0" lang="en-US" sz="2000" b="0" i="0" u="none" strike="noStrike" kern="1200" cap="none" spc="0" normalizeH="0" baseline="0" noProof="0" dirty="0">
                <a:ln>
                  <a:noFill/>
                </a:ln>
                <a:solidFill>
                  <a:srgbClr val="D12ED4"/>
                </a:solidFill>
                <a:effectLst/>
                <a:uLnTx/>
                <a:uFillTx/>
                <a:latin typeface="Aptos Narrow" panose="020B0004020202020204" pitchFamily="34" charset="0"/>
              </a:rPr>
              <a:t>.</a:t>
            </a: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D12ED4"/>
                </a:solidFill>
                <a:effectLst/>
                <a:uLnTx/>
                <a:uFillTx/>
                <a:latin typeface="Aptos Narrow" panose="020B0004020202020204" pitchFamily="34" charset="0"/>
              </a:rPr>
              <a:t>com/data-is-plural-</a:t>
            </a: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D12ED4"/>
                </a:solidFill>
                <a:effectLst/>
                <a:uLnTx/>
                <a:uFillTx/>
                <a:latin typeface="Aptos Narrow" panose="020B0004020202020204" pitchFamily="34" charset="0"/>
              </a:rPr>
              <a:t>submissions-</a:t>
            </a:r>
            <a:r>
              <a:rPr kumimoji="0" lang="en-US" sz="2000" b="0" i="0" u="none" strike="noStrike" kern="1200" cap="none" spc="0" normalizeH="0" baseline="0" noProof="0" dirty="0" err="1">
                <a:ln>
                  <a:noFill/>
                </a:ln>
                <a:solidFill>
                  <a:srgbClr val="D12ED4"/>
                </a:solidFill>
                <a:effectLst/>
                <a:uLnTx/>
                <a:uFillTx/>
                <a:latin typeface="Aptos Narrow" panose="020B0004020202020204" pitchFamily="34" charset="0"/>
              </a:rPr>
              <a:t>london</a:t>
            </a:r>
            <a:r>
              <a:rPr kumimoji="0" lang="en-US" sz="2000" b="0" i="0" u="none" strike="noStrike" kern="1200" cap="none" spc="0" normalizeH="0" baseline="0" noProof="0" dirty="0">
                <a:ln>
                  <a:noFill/>
                </a:ln>
                <a:solidFill>
                  <a:srgbClr val="D12ED4"/>
                </a:solidFill>
                <a:effectLst/>
                <a:uLnTx/>
                <a:uFillTx/>
                <a:latin typeface="Aptos Narrow" panose="020B0004020202020204" pitchFamily="34" charset="0"/>
              </a:rPr>
              <a:t>-stage-database</a:t>
            </a:r>
          </a:p>
        </p:txBody>
      </p:sp>
    </p:spTree>
    <p:extLst>
      <p:ext uri="{BB962C8B-B14F-4D97-AF65-F5344CB8AC3E}">
        <p14:creationId xmlns:p14="http://schemas.microsoft.com/office/powerpoint/2010/main" val="31761891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I-generated art titled &quot;Reimagining teh London Stage,&quot; trained on &quot;mainpiece titles performed the most on a London stage between 1659 and 1800&quot;;  visit nightingaledvs.com/data-is-plural-submissions-london-stage-database for full details.">
            <a:extLst>
              <a:ext uri="{FF2B5EF4-FFF2-40B4-BE49-F238E27FC236}">
                <a16:creationId xmlns:a16="http://schemas.microsoft.com/office/drawing/2014/main" id="{CA5B21A5-F166-46CC-B141-3144C5E600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1500"/>
          <a:stretch/>
        </p:blipFill>
        <p:spPr bwMode="auto">
          <a:xfrm>
            <a:off x="181927" y="0"/>
            <a:ext cx="9999614"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3E9C707C-F8FC-4A5E-90B2-D926BC99BD51}"/>
              </a:ext>
            </a:extLst>
          </p:cNvPr>
          <p:cNvSpPr/>
          <p:nvPr/>
        </p:nvSpPr>
        <p:spPr>
          <a:xfrm>
            <a:off x="9543471" y="4491990"/>
            <a:ext cx="3086100" cy="2926080"/>
          </a:xfrm>
          <a:prstGeom prst="ellipse">
            <a:avLst/>
          </a:prstGeom>
          <a:solidFill>
            <a:srgbClr val="6D1A0A"/>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r"/>
            <a:endParaRPr lang="en-US"/>
          </a:p>
        </p:txBody>
      </p:sp>
      <p:sp>
        <p:nvSpPr>
          <p:cNvPr id="5" name="Rectangle 4">
            <a:extLst>
              <a:ext uri="{FF2B5EF4-FFF2-40B4-BE49-F238E27FC236}">
                <a16:creationId xmlns:a16="http://schemas.microsoft.com/office/drawing/2014/main" id="{7BE83C98-9471-40D5-B503-A01671E51750}"/>
              </a:ext>
            </a:extLst>
          </p:cNvPr>
          <p:cNvSpPr/>
          <p:nvPr/>
        </p:nvSpPr>
        <p:spPr>
          <a:xfrm>
            <a:off x="9120462" y="5293310"/>
            <a:ext cx="2889611" cy="132343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chemeClr val="tx2"/>
                </a:solidFill>
                <a:effectLst/>
                <a:uLnTx/>
                <a:uFillTx/>
                <a:latin typeface="Aptos Narrow" panose="020B0004020202020204" pitchFamily="34" charset="0"/>
              </a:rPr>
              <a:t>nightingaledvs</a:t>
            </a:r>
            <a:r>
              <a:rPr kumimoji="0" lang="en-US" sz="2000" b="0" i="0" u="none" strike="noStrike" kern="1200" cap="none" spc="0" normalizeH="0" baseline="0" noProof="0" dirty="0">
                <a:ln>
                  <a:noFill/>
                </a:ln>
                <a:solidFill>
                  <a:schemeClr val="tx2"/>
                </a:solidFill>
                <a:effectLst/>
                <a:uLnTx/>
                <a:uFillTx/>
                <a:latin typeface="Aptos Narrow" panose="020B0004020202020204" pitchFamily="34" charset="0"/>
              </a:rPr>
              <a:t>.</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2"/>
                </a:solidFill>
                <a:effectLst/>
                <a:uLnTx/>
                <a:uFillTx/>
                <a:latin typeface="Aptos Narrow" panose="020B0004020202020204" pitchFamily="34" charset="0"/>
              </a:rPr>
              <a:t>com/data-is-plural-</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2"/>
                </a:solidFill>
                <a:effectLst/>
                <a:uLnTx/>
                <a:uFillTx/>
                <a:latin typeface="Aptos Narrow" panose="020B0004020202020204" pitchFamily="34" charset="0"/>
              </a:rPr>
              <a:t>submissions-</a:t>
            </a:r>
            <a:r>
              <a:rPr kumimoji="0" lang="en-US" sz="2000" b="0" i="0" u="none" strike="noStrike" kern="1200" cap="none" spc="0" normalizeH="0" baseline="0" noProof="0" dirty="0" err="1">
                <a:ln>
                  <a:noFill/>
                </a:ln>
                <a:solidFill>
                  <a:schemeClr val="tx2"/>
                </a:solidFill>
                <a:effectLst/>
                <a:uLnTx/>
                <a:uFillTx/>
                <a:latin typeface="Aptos Narrow" panose="020B0004020202020204" pitchFamily="34" charset="0"/>
              </a:rPr>
              <a:t>london</a:t>
            </a:r>
            <a:r>
              <a:rPr kumimoji="0" lang="en-US" sz="2000" b="0" i="0" u="none" strike="noStrike" kern="1200" cap="none" spc="0" normalizeH="0" baseline="0" noProof="0" dirty="0">
                <a:ln>
                  <a:noFill/>
                </a:ln>
                <a:solidFill>
                  <a:schemeClr val="tx2"/>
                </a:solidFill>
                <a:effectLst/>
                <a:uLnTx/>
                <a:uFillTx/>
                <a:latin typeface="Aptos Narrow" panose="020B0004020202020204" pitchFamily="34" charset="0"/>
              </a:rPr>
              <a:t>-stage-database</a:t>
            </a:r>
          </a:p>
        </p:txBody>
      </p:sp>
    </p:spTree>
    <p:extLst>
      <p:ext uri="{BB962C8B-B14F-4D97-AF65-F5344CB8AC3E}">
        <p14:creationId xmlns:p14="http://schemas.microsoft.com/office/powerpoint/2010/main" val="3784637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F04F7232-95E2-4A87-A648-D64F6D142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 y="577850"/>
            <a:ext cx="12134850" cy="5702300"/>
          </a:xfrm>
          <a:prstGeom prst="rect">
            <a:avLst/>
          </a:prstGeom>
        </p:spPr>
      </p:pic>
    </p:spTree>
    <p:extLst>
      <p:ext uri="{BB962C8B-B14F-4D97-AF65-F5344CB8AC3E}">
        <p14:creationId xmlns:p14="http://schemas.microsoft.com/office/powerpoint/2010/main" val="20536948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63F4377-3119-45C0-B35A-7C865F9C5758}"/>
              </a:ext>
            </a:extLst>
          </p:cNvPr>
          <p:cNvSpPr/>
          <p:nvPr/>
        </p:nvSpPr>
        <p:spPr>
          <a:xfrm>
            <a:off x="341745" y="1450109"/>
            <a:ext cx="11443855" cy="3943927"/>
          </a:xfrm>
          <a:prstGeom prst="rect">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descr="A screenshot of a cell phone&#10;&#10;Description automatically generated">
            <a:extLst>
              <a:ext uri="{FF2B5EF4-FFF2-40B4-BE49-F238E27FC236}">
                <a16:creationId xmlns:a16="http://schemas.microsoft.com/office/drawing/2014/main" id="{3FF80B3D-E8D5-43C8-AB4C-9A7C72122C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632" y="1616514"/>
            <a:ext cx="2560320" cy="3618826"/>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96ECEFB-09CC-4CC9-AE81-87DF2471D4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3517" y="1619587"/>
            <a:ext cx="2585459" cy="3618826"/>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19BA6660-BB64-4C01-A3C9-EE2C6EBAFB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6659" y="1616514"/>
            <a:ext cx="2555897" cy="3618826"/>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2305BB18-B593-4E17-9590-B38B2F59FE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20685" y="1616514"/>
            <a:ext cx="2529506" cy="3618826"/>
          </a:xfrm>
          <a:prstGeom prst="rect">
            <a:avLst/>
          </a:prstGeom>
        </p:spPr>
      </p:pic>
    </p:spTree>
    <p:extLst>
      <p:ext uri="{BB962C8B-B14F-4D97-AF65-F5344CB8AC3E}">
        <p14:creationId xmlns:p14="http://schemas.microsoft.com/office/powerpoint/2010/main" val="23241915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D5E9BE01-3B9F-4DE4-B682-736507D118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2840" y="-3351940"/>
            <a:ext cx="8186320" cy="11458263"/>
          </a:xfrm>
          <a:prstGeom prst="rect">
            <a:avLst/>
          </a:prstGeom>
        </p:spPr>
      </p:pic>
    </p:spTree>
    <p:extLst>
      <p:ext uri="{BB962C8B-B14F-4D97-AF65-F5344CB8AC3E}">
        <p14:creationId xmlns:p14="http://schemas.microsoft.com/office/powerpoint/2010/main" val="12070707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ECD0FFEE-070D-4386-A412-287770E53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6856" y="-2810713"/>
            <a:ext cx="6758288" cy="9668713"/>
          </a:xfrm>
          <a:prstGeom prst="rect">
            <a:avLst/>
          </a:prstGeom>
        </p:spPr>
      </p:pic>
    </p:spTree>
    <p:extLst>
      <p:ext uri="{BB962C8B-B14F-4D97-AF65-F5344CB8AC3E}">
        <p14:creationId xmlns:p14="http://schemas.microsoft.com/office/powerpoint/2010/main" val="21928317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automatically generated">
            <a:extLst>
              <a:ext uri="{FF2B5EF4-FFF2-40B4-BE49-F238E27FC236}">
                <a16:creationId xmlns:a16="http://schemas.microsoft.com/office/drawing/2014/main" id="{A01D3D8F-80DC-4C05-BB41-D52099C507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7808"/>
            <a:ext cx="12129877" cy="6369762"/>
          </a:xfrm>
          <a:prstGeom prst="rect">
            <a:avLst/>
          </a:prstGeom>
        </p:spPr>
      </p:pic>
    </p:spTree>
    <p:extLst>
      <p:ext uri="{BB962C8B-B14F-4D97-AF65-F5344CB8AC3E}">
        <p14:creationId xmlns:p14="http://schemas.microsoft.com/office/powerpoint/2010/main" val="27508316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4F73B03A-5642-42C7-B98B-CB124E364A0C}"/>
              </a:ext>
            </a:extLst>
          </p:cNvPr>
          <p:cNvPicPr>
            <a:picLocks noChangeAspect="1"/>
          </p:cNvPicPr>
          <p:nvPr/>
        </p:nvPicPr>
        <p:blipFill rotWithShape="1">
          <a:blip r:embed="rId3">
            <a:extLst>
              <a:ext uri="{28A0092B-C50C-407E-A947-70E740481C1C}">
                <a14:useLocalDpi xmlns:a14="http://schemas.microsoft.com/office/drawing/2010/main" val="0"/>
              </a:ext>
            </a:extLst>
          </a:blip>
          <a:srcRect l="2222" r="1" b="1"/>
          <a:stretch/>
        </p:blipFill>
        <p:spPr>
          <a:xfrm>
            <a:off x="20" y="10"/>
            <a:ext cx="12191980" cy="6857990"/>
          </a:xfrm>
          <a:prstGeom prst="rect">
            <a:avLst/>
          </a:prstGeom>
        </p:spPr>
      </p:pic>
    </p:spTree>
    <p:extLst>
      <p:ext uri="{BB962C8B-B14F-4D97-AF65-F5344CB8AC3E}">
        <p14:creationId xmlns:p14="http://schemas.microsoft.com/office/powerpoint/2010/main" val="22157944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capture of an event page from the London Stage database, showing the event date, location, theatrical season, reference book volume, and comments, displayed alongside a PDF scan of a page from the reference book">
            <a:extLst>
              <a:ext uri="{FF2B5EF4-FFF2-40B4-BE49-F238E27FC236}">
                <a16:creationId xmlns:a16="http://schemas.microsoft.com/office/drawing/2014/main" id="{B588A2C5-E638-4276-857F-D54B81473EC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 y="262889"/>
            <a:ext cx="12192000" cy="6401411"/>
          </a:xfrm>
          <a:prstGeom prst="rect">
            <a:avLst/>
          </a:prstGeom>
        </p:spPr>
      </p:pic>
      <p:pic>
        <p:nvPicPr>
          <p:cNvPr id="7" name="Picture 6" descr="facsimile of a playbill, with a link below titled &quot;Image transcription&quot;">
            <a:extLst>
              <a:ext uri="{FF2B5EF4-FFF2-40B4-BE49-F238E27FC236}">
                <a16:creationId xmlns:a16="http://schemas.microsoft.com/office/drawing/2014/main" id="{132FBC1A-CABA-4387-A7EF-1A60DFA3978D}"/>
              </a:ext>
            </a:extLst>
          </p:cNvPr>
          <p:cNvPicPr>
            <a:picLocks noChangeAspect="1"/>
          </p:cNvPicPr>
          <p:nvPr/>
        </p:nvPicPr>
        <p:blipFill>
          <a:blip r:embed="rId5"/>
          <a:stretch>
            <a:fillRect/>
          </a:stretch>
        </p:blipFill>
        <p:spPr>
          <a:xfrm>
            <a:off x="7425604" y="1830195"/>
            <a:ext cx="4094160" cy="5027805"/>
          </a:xfrm>
          <a:prstGeom prst="rect">
            <a:avLst/>
          </a:prstGeom>
        </p:spPr>
      </p:pic>
      <p:pic>
        <p:nvPicPr>
          <p:cNvPr id="5" name="Picture 4" descr="plain text transcription of the playbill, in white monospace font on a black background">
            <a:extLst>
              <a:ext uri="{FF2B5EF4-FFF2-40B4-BE49-F238E27FC236}">
                <a16:creationId xmlns:a16="http://schemas.microsoft.com/office/drawing/2014/main" id="{2DD4C911-7342-4EC7-B13E-255558386660}"/>
              </a:ext>
            </a:extLst>
          </p:cNvPr>
          <p:cNvPicPr>
            <a:picLocks noChangeAspect="1"/>
          </p:cNvPicPr>
          <p:nvPr/>
        </p:nvPicPr>
        <p:blipFill>
          <a:blip r:embed="rId6"/>
          <a:stretch>
            <a:fillRect/>
          </a:stretch>
        </p:blipFill>
        <p:spPr>
          <a:xfrm>
            <a:off x="5097733" y="1188720"/>
            <a:ext cx="5928407" cy="2820443"/>
          </a:xfrm>
          <a:prstGeom prst="rect">
            <a:avLst/>
          </a:prstGeom>
        </p:spPr>
      </p:pic>
    </p:spTree>
    <p:extLst>
      <p:ext uri="{BB962C8B-B14F-4D97-AF65-F5344CB8AC3E}">
        <p14:creationId xmlns:p14="http://schemas.microsoft.com/office/powerpoint/2010/main" val="85823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tail from event page, focused on the event-level info (playhouse, season, etc.)">
            <a:extLst>
              <a:ext uri="{FF2B5EF4-FFF2-40B4-BE49-F238E27FC236}">
                <a16:creationId xmlns:a16="http://schemas.microsoft.com/office/drawing/2014/main" id="{847017A7-693E-40D0-9094-BC4736E31A08}"/>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r="46344"/>
          <a:stretch/>
        </p:blipFill>
        <p:spPr>
          <a:xfrm>
            <a:off x="6697980" y="161925"/>
            <a:ext cx="5494020" cy="6403156"/>
          </a:xfrm>
          <a:prstGeom prst="rect">
            <a:avLst/>
          </a:prstGeom>
        </p:spPr>
      </p:pic>
      <p:pic>
        <p:nvPicPr>
          <p:cNvPr id="5" name="Picture 4" descr="proposed fields to insert: day, date, and beneficiary of the performance event. The beneficiary listed in Theophilus Cibber, and an icon of a hand is shown clicking on his name.">
            <a:extLst>
              <a:ext uri="{FF2B5EF4-FFF2-40B4-BE49-F238E27FC236}">
                <a16:creationId xmlns:a16="http://schemas.microsoft.com/office/drawing/2014/main" id="{F0F59568-E6DD-4DD9-AB10-ECCC4CB99AC8}"/>
              </a:ext>
            </a:extLst>
          </p:cNvPr>
          <p:cNvPicPr>
            <a:picLocks noChangeAspect="1"/>
          </p:cNvPicPr>
          <p:nvPr/>
        </p:nvPicPr>
        <p:blipFill rotWithShape="1">
          <a:blip r:embed="rId5"/>
          <a:srcRect l="2628" t="5570" r="29893" b="13360"/>
          <a:stretch/>
        </p:blipFill>
        <p:spPr>
          <a:xfrm>
            <a:off x="6829672" y="274320"/>
            <a:ext cx="5089186" cy="3463290"/>
          </a:xfrm>
          <a:prstGeom prst="ellipse">
            <a:avLst/>
          </a:prstGeom>
          <a:ln w="63500" cap="rnd">
            <a:no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person detail page for Theophilus Cibber, featuring a picture, birth and death dates, a link to VIAF, and a link to &quot;Search the database for this person&quot;">
            <a:extLst>
              <a:ext uri="{FF2B5EF4-FFF2-40B4-BE49-F238E27FC236}">
                <a16:creationId xmlns:a16="http://schemas.microsoft.com/office/drawing/2014/main" id="{5AAAB5CF-5F5E-40D7-9D63-C63B64AAAB75}"/>
              </a:ext>
            </a:extLst>
          </p:cNvPr>
          <p:cNvPicPr>
            <a:picLocks noChangeAspect="1"/>
          </p:cNvPicPr>
          <p:nvPr/>
        </p:nvPicPr>
        <p:blipFill rotWithShape="1">
          <a:blip r:embed="rId6"/>
          <a:srcRect t="37618"/>
          <a:stretch/>
        </p:blipFill>
        <p:spPr>
          <a:xfrm>
            <a:off x="390525" y="2411730"/>
            <a:ext cx="6195060" cy="4446270"/>
          </a:xfrm>
          <a:prstGeom prst="rect">
            <a:avLst/>
          </a:prstGeom>
        </p:spPr>
      </p:pic>
      <p:pic>
        <p:nvPicPr>
          <p:cNvPr id="7" name="Picture 6">
            <a:extLst>
              <a:ext uri="{FF2B5EF4-FFF2-40B4-BE49-F238E27FC236}">
                <a16:creationId xmlns:a16="http://schemas.microsoft.com/office/drawing/2014/main" id="{197AB9D5-520F-4FEF-816F-BCED5187AD3B}"/>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434" b="96981" l="9155" r="98592">
                        <a14:foregroundMark x1="98592" y1="40000" x2="82394" y2="52453"/>
                        <a14:foregroundMark x1="82394" y1="52453" x2="57746" y2="87170"/>
                        <a14:foregroundMark x1="56338" y1="93962" x2="67958" y2="88679"/>
                        <a14:foregroundMark x1="54930" y1="96981" x2="54930" y2="96981"/>
                        <a14:backgroundMark x1="92606" y1="21887" x2="92606" y2="21887"/>
                        <a14:backgroundMark x1="92958" y1="32453" x2="95775" y2="13962"/>
                        <a14:backgroundMark x1="95775" y1="13962" x2="95775" y2="15849"/>
                        <a14:backgroundMark x1="96127" y1="65283" x2="96127" y2="55094"/>
                        <a14:backgroundMark x1="92254" y1="67547" x2="92958" y2="56981"/>
                      </a14:backgroundRemoval>
                    </a14:imgEffect>
                  </a14:imgLayer>
                </a14:imgProps>
              </a:ext>
            </a:extLst>
          </a:blip>
          <a:stretch>
            <a:fillRect/>
          </a:stretch>
        </p:blipFill>
        <p:spPr>
          <a:xfrm>
            <a:off x="4645709" y="2076450"/>
            <a:ext cx="3029711" cy="2827019"/>
          </a:xfrm>
          <a:prstGeom prst="rect">
            <a:avLst/>
          </a:prstGeom>
        </p:spPr>
      </p:pic>
    </p:spTree>
    <p:extLst>
      <p:ext uri="{BB962C8B-B14F-4D97-AF65-F5344CB8AC3E}">
        <p14:creationId xmlns:p14="http://schemas.microsoft.com/office/powerpoint/2010/main" val="182354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vent page mockup with proposed new button titled &quot;Send Event to Collection&quot;">
            <a:extLst>
              <a:ext uri="{FF2B5EF4-FFF2-40B4-BE49-F238E27FC236}">
                <a16:creationId xmlns:a16="http://schemas.microsoft.com/office/drawing/2014/main" id="{705B5137-6072-4731-9F1D-023CEB4C4C17}"/>
              </a:ext>
            </a:extLst>
          </p:cNvPr>
          <p:cNvPicPr>
            <a:picLocks noChangeAspect="1"/>
          </p:cNvPicPr>
          <p:nvPr/>
        </p:nvPicPr>
        <p:blipFill>
          <a:blip r:embed="rId3"/>
          <a:stretch>
            <a:fillRect/>
          </a:stretch>
        </p:blipFill>
        <p:spPr>
          <a:xfrm>
            <a:off x="205741" y="152400"/>
            <a:ext cx="11540800" cy="6419850"/>
          </a:xfrm>
          <a:prstGeom prst="rect">
            <a:avLst/>
          </a:prstGeom>
        </p:spPr>
      </p:pic>
    </p:spTree>
    <p:extLst>
      <p:ext uri="{BB962C8B-B14F-4D97-AF65-F5344CB8AC3E}">
        <p14:creationId xmlns:p14="http://schemas.microsoft.com/office/powerpoint/2010/main" val="24008306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ckup of collection browser interface, with thumbnails and titles for five sample exhibits and an empty thumbnail frame that reads &quot;Start New Collection&quot;">
            <a:extLst>
              <a:ext uri="{FF2B5EF4-FFF2-40B4-BE49-F238E27FC236}">
                <a16:creationId xmlns:a16="http://schemas.microsoft.com/office/drawing/2014/main" id="{91A7DCAC-1BF3-42CD-A723-2642FC1D3E83}"/>
              </a:ext>
            </a:extLst>
          </p:cNvPr>
          <p:cNvPicPr>
            <a:picLocks noChangeAspect="1"/>
          </p:cNvPicPr>
          <p:nvPr/>
        </p:nvPicPr>
        <p:blipFill>
          <a:blip r:embed="rId3"/>
          <a:stretch>
            <a:fillRect/>
          </a:stretch>
        </p:blipFill>
        <p:spPr>
          <a:xfrm>
            <a:off x="-49653" y="-102870"/>
            <a:ext cx="12475675" cy="6960870"/>
          </a:xfrm>
          <a:prstGeom prst="rect">
            <a:avLst/>
          </a:prstGeom>
        </p:spPr>
      </p:pic>
      <p:sp>
        <p:nvSpPr>
          <p:cNvPr id="3" name="Rectangle 2">
            <a:extLst>
              <a:ext uri="{FF2B5EF4-FFF2-40B4-BE49-F238E27FC236}">
                <a16:creationId xmlns:a16="http://schemas.microsoft.com/office/drawing/2014/main" id="{DFDA88B4-4C53-4F04-AD6E-18E4914CAD29}"/>
              </a:ext>
            </a:extLst>
          </p:cNvPr>
          <p:cNvSpPr/>
          <p:nvPr/>
        </p:nvSpPr>
        <p:spPr>
          <a:xfrm>
            <a:off x="160020" y="2251710"/>
            <a:ext cx="2468880" cy="3131820"/>
          </a:xfrm>
          <a:prstGeom prst="rect">
            <a:avLst/>
          </a:prstGeom>
          <a:solidFill>
            <a:srgbClr val="E7E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12313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46633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7B6A6D0-FF7F-909A-90B2-60751E23AB30}"/>
              </a:ext>
            </a:extLst>
          </p:cNvPr>
          <p:cNvSpPr txBox="1"/>
          <p:nvPr/>
        </p:nvSpPr>
        <p:spPr>
          <a:xfrm>
            <a:off x="1774157" y="1537265"/>
            <a:ext cx="8643686" cy="3539430"/>
          </a:xfrm>
          <a:prstGeom prst="rect">
            <a:avLst/>
          </a:prstGeom>
          <a:noFill/>
        </p:spPr>
        <p:txBody>
          <a:bodyPr wrap="square">
            <a:spAutoFit/>
          </a:bodyPr>
          <a:lstStyle/>
          <a:p>
            <a:r>
              <a:rPr lang="en-US" sz="3200" b="0" i="0" dirty="0">
                <a:solidFill>
                  <a:schemeClr val="tx2"/>
                </a:solidFill>
                <a:effectLst/>
                <a:latin typeface="Aptos Narrow" panose="020B0004020202020204" pitchFamily="34" charset="0"/>
              </a:rPr>
              <a:t>For like our Mints, our </a:t>
            </a:r>
            <a:r>
              <a:rPr lang="en-US" sz="3200" b="0" i="0" dirty="0" err="1">
                <a:solidFill>
                  <a:schemeClr val="tx2"/>
                </a:solidFill>
                <a:effectLst/>
                <a:latin typeface="Aptos Narrow" panose="020B0004020202020204" pitchFamily="34" charset="0"/>
              </a:rPr>
              <a:t>Scribler</a:t>
            </a:r>
            <a:r>
              <a:rPr lang="en-US" sz="3200" b="0" i="0" dirty="0">
                <a:solidFill>
                  <a:schemeClr val="tx2"/>
                </a:solidFill>
                <a:effectLst/>
                <a:latin typeface="Aptos Narrow" panose="020B0004020202020204" pitchFamily="34" charset="0"/>
              </a:rPr>
              <a:t> has made bold, </a:t>
            </a:r>
          </a:p>
          <a:p>
            <a:r>
              <a:rPr lang="en-US" sz="3200" b="0" i="0" dirty="0">
                <a:solidFill>
                  <a:schemeClr val="tx2"/>
                </a:solidFill>
                <a:effectLst/>
                <a:latin typeface="Aptos Narrow" panose="020B0004020202020204" pitchFamily="34" charset="0"/>
              </a:rPr>
              <a:t>To make all new by melting down the Old. </a:t>
            </a:r>
          </a:p>
          <a:p>
            <a:r>
              <a:rPr lang="en-US" sz="3200" b="0" i="0" dirty="0">
                <a:solidFill>
                  <a:schemeClr val="tx2"/>
                </a:solidFill>
                <a:effectLst/>
                <a:latin typeface="Aptos Narrow" panose="020B0004020202020204" pitchFamily="34" charset="0"/>
              </a:rPr>
              <a:t>Nor can you blame him, if he has the Skill, </a:t>
            </a:r>
          </a:p>
          <a:p>
            <a:r>
              <a:rPr lang="en-US" sz="3200" b="0" i="0" dirty="0">
                <a:solidFill>
                  <a:schemeClr val="tx2"/>
                </a:solidFill>
                <a:effectLst/>
                <a:latin typeface="Aptos Narrow" panose="020B0004020202020204" pitchFamily="34" charset="0"/>
              </a:rPr>
              <a:t>But to maintain the Ancient Standard still; </a:t>
            </a:r>
          </a:p>
          <a:p>
            <a:r>
              <a:rPr lang="en-US" sz="3200" b="0" i="0" dirty="0">
                <a:solidFill>
                  <a:schemeClr val="tx2"/>
                </a:solidFill>
                <a:effectLst/>
                <a:latin typeface="Aptos Narrow" panose="020B0004020202020204" pitchFamily="34" charset="0"/>
              </a:rPr>
              <a:t>For, what he finds in weight deficient grown. </a:t>
            </a:r>
          </a:p>
          <a:p>
            <a:r>
              <a:rPr lang="en-US" sz="3200" b="0" i="0" dirty="0">
                <a:solidFill>
                  <a:schemeClr val="tx2"/>
                </a:solidFill>
                <a:effectLst/>
                <a:latin typeface="Aptos Narrow" panose="020B0004020202020204" pitchFamily="34" charset="0"/>
              </a:rPr>
              <a:t>He will make good with Bullion of his own.</a:t>
            </a:r>
          </a:p>
          <a:p>
            <a:endParaRPr lang="en-US" sz="3200" dirty="0">
              <a:solidFill>
                <a:schemeClr val="tx2"/>
              </a:solidFill>
              <a:latin typeface="Aptos Narrow" panose="020B0004020202020204" pitchFamily="34" charset="0"/>
            </a:endParaRPr>
          </a:p>
        </p:txBody>
      </p:sp>
      <p:sp>
        <p:nvSpPr>
          <p:cNvPr id="3" name="TextBox 2">
            <a:extLst>
              <a:ext uri="{FF2B5EF4-FFF2-40B4-BE49-F238E27FC236}">
                <a16:creationId xmlns:a16="http://schemas.microsoft.com/office/drawing/2014/main" id="{EF9F182C-A1F0-DA21-D880-A0637915D459}"/>
              </a:ext>
            </a:extLst>
          </p:cNvPr>
          <p:cNvSpPr txBox="1"/>
          <p:nvPr/>
        </p:nvSpPr>
        <p:spPr>
          <a:xfrm>
            <a:off x="-848847" y="5076695"/>
            <a:ext cx="11266690" cy="1569660"/>
          </a:xfrm>
          <a:prstGeom prst="rect">
            <a:avLst/>
          </a:prstGeom>
          <a:noFill/>
        </p:spPr>
        <p:txBody>
          <a:bodyPr wrap="square">
            <a:spAutoFit/>
          </a:bodyPr>
          <a:lstStyle/>
          <a:p>
            <a:pPr algn="r"/>
            <a:r>
              <a:rPr lang="en-US" sz="3200" dirty="0">
                <a:solidFill>
                  <a:schemeClr val="tx2"/>
                </a:solidFill>
                <a:latin typeface="Aptos Narrow" panose="020B0004020202020204" pitchFamily="34" charset="0"/>
              </a:rPr>
              <a:t>1697 prologue to </a:t>
            </a:r>
            <a:r>
              <a:rPr lang="en-US" sz="3200" i="1" dirty="0">
                <a:solidFill>
                  <a:schemeClr val="tx2"/>
                </a:solidFill>
                <a:latin typeface="Aptos Narrow" panose="020B0004020202020204" pitchFamily="34" charset="0"/>
              </a:rPr>
              <a:t>The Sham Lawyer</a:t>
            </a:r>
          </a:p>
          <a:p>
            <a:pPr algn="r"/>
            <a:r>
              <a:rPr lang="en-US" sz="3200" dirty="0">
                <a:solidFill>
                  <a:schemeClr val="tx2"/>
                </a:solidFill>
                <a:latin typeface="Aptos Narrow" panose="020B0004020202020204" pitchFamily="34" charset="0"/>
              </a:rPr>
              <a:t>cited in </a:t>
            </a:r>
            <a:r>
              <a:rPr lang="en-US" sz="3200" i="1" dirty="0">
                <a:solidFill>
                  <a:schemeClr val="tx2"/>
                </a:solidFill>
                <a:latin typeface="Aptos Narrow" panose="020B0004020202020204" pitchFamily="34" charset="0"/>
              </a:rPr>
              <a:t>Speculative Enterprise</a:t>
            </a:r>
            <a:r>
              <a:rPr lang="en-US" sz="3200" dirty="0">
                <a:solidFill>
                  <a:schemeClr val="tx2"/>
                </a:solidFill>
                <a:latin typeface="Aptos Narrow" panose="020B0004020202020204" pitchFamily="34" charset="0"/>
              </a:rPr>
              <a:t>, page 73</a:t>
            </a:r>
            <a:br>
              <a:rPr lang="en-US" sz="3200" dirty="0">
                <a:solidFill>
                  <a:schemeClr val="tx2"/>
                </a:solidFill>
              </a:rPr>
            </a:br>
            <a:endParaRPr lang="en-US" sz="3200" dirty="0">
              <a:solidFill>
                <a:schemeClr val="tx2"/>
              </a:solidFill>
            </a:endParaRPr>
          </a:p>
        </p:txBody>
      </p:sp>
    </p:spTree>
    <p:extLst>
      <p:ext uri="{BB962C8B-B14F-4D97-AF65-F5344CB8AC3E}">
        <p14:creationId xmlns:p14="http://schemas.microsoft.com/office/powerpoint/2010/main" val="29258540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BC2AA-52FE-41E7-8F70-DBA15CE86C5D}"/>
              </a:ext>
            </a:extLst>
          </p:cNvPr>
          <p:cNvSpPr>
            <a:spLocks noGrp="1"/>
          </p:cNvSpPr>
          <p:nvPr>
            <p:ph type="title"/>
          </p:nvPr>
        </p:nvSpPr>
        <p:spPr>
          <a:xfrm>
            <a:off x="831850" y="2934653"/>
            <a:ext cx="5677234" cy="1500188"/>
          </a:xfrm>
          <a:solidFill>
            <a:srgbClr val="262626"/>
          </a:solidFill>
        </p:spPr>
        <p:txBody>
          <a:bodyPr>
            <a:normAutofit/>
          </a:bodyPr>
          <a:lstStyle/>
          <a:p>
            <a:r>
              <a:rPr lang="en-US" sz="8800" dirty="0">
                <a:solidFill>
                  <a:srgbClr val="E7E6E6"/>
                </a:solidFill>
                <a:latin typeface="Aptos ExtraBold" panose="020F0502020204030204" pitchFamily="34" charset="0"/>
              </a:rPr>
              <a:t>thank you.</a:t>
            </a:r>
          </a:p>
        </p:txBody>
      </p:sp>
      <p:sp>
        <p:nvSpPr>
          <p:cNvPr id="3" name="Text Placeholder 2">
            <a:extLst>
              <a:ext uri="{FF2B5EF4-FFF2-40B4-BE49-F238E27FC236}">
                <a16:creationId xmlns:a16="http://schemas.microsoft.com/office/drawing/2014/main" id="{CD0EDF25-1F62-41D8-9F85-CAF1CE223A5B}"/>
              </a:ext>
            </a:extLst>
          </p:cNvPr>
          <p:cNvSpPr>
            <a:spLocks noGrp="1"/>
          </p:cNvSpPr>
          <p:nvPr>
            <p:ph type="body" idx="1"/>
          </p:nvPr>
        </p:nvSpPr>
        <p:spPr/>
        <p:txBody>
          <a:bodyPr/>
          <a:lstStyle/>
          <a:p>
            <a:r>
              <a:rPr lang="en-US" sz="2000" dirty="0">
                <a:solidFill>
                  <a:schemeClr val="tx1"/>
                </a:solidFill>
                <a:latin typeface="Aptos Mono" panose="020B0009020202020204" pitchFamily="49" charset="0"/>
                <a:hlinkClick r:id="rId3">
                  <a:extLst>
                    <a:ext uri="{A12FA001-AC4F-418D-AE19-62706E023703}">
                      <ahyp:hlinkClr xmlns:ahyp="http://schemas.microsoft.com/office/drawing/2018/hyperlinkcolor" val="tx"/>
                    </a:ext>
                  </a:extLst>
                </a:hlinkClick>
              </a:rPr>
              <a:t>mburkert@uoregon.edu</a:t>
            </a:r>
            <a:r>
              <a:rPr lang="en-US" sz="2000" dirty="0">
                <a:solidFill>
                  <a:schemeClr val="tx1"/>
                </a:solidFill>
                <a:latin typeface="Aptos Mono" panose="020B0009020202020204" pitchFamily="49" charset="0"/>
              </a:rPr>
              <a:t> | mattieburkert.com</a:t>
            </a:r>
          </a:p>
          <a:p>
            <a:endParaRPr lang="en-US" dirty="0">
              <a:latin typeface="Bahnschrift SemiLight SemiConde" panose="020B0502040204020203" pitchFamily="34" charset="0"/>
            </a:endParaRPr>
          </a:p>
        </p:txBody>
      </p:sp>
    </p:spTree>
    <p:extLst>
      <p:ext uri="{BB962C8B-B14F-4D97-AF65-F5344CB8AC3E}">
        <p14:creationId xmlns:p14="http://schemas.microsoft.com/office/powerpoint/2010/main" val="38360125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anned image of the magazine ad for China Data Systems, illustrated by a photo of a woman holding a computer punchcard in front of her mouth and nose, so that only her eyes and hairline are visible">
            <a:extLst>
              <a:ext uri="{FF2B5EF4-FFF2-40B4-BE49-F238E27FC236}">
                <a16:creationId xmlns:a16="http://schemas.microsoft.com/office/drawing/2014/main" id="{08E8AB24-2C65-4CDF-A0DF-6F0FD07411E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4514850" cy="6869960"/>
          </a:xfrm>
        </p:spPr>
      </p:pic>
      <p:sp>
        <p:nvSpPr>
          <p:cNvPr id="6" name="Title 1">
            <a:extLst>
              <a:ext uri="{FF2B5EF4-FFF2-40B4-BE49-F238E27FC236}">
                <a16:creationId xmlns:a16="http://schemas.microsoft.com/office/drawing/2014/main" id="{5F8CC6E1-F2D6-469E-8D6D-BC74019EC4AC}"/>
              </a:ext>
            </a:extLst>
          </p:cNvPr>
          <p:cNvSpPr txBox="1">
            <a:spLocks/>
          </p:cNvSpPr>
          <p:nvPr/>
        </p:nvSpPr>
        <p:spPr>
          <a:xfrm>
            <a:off x="5859379" y="5845627"/>
            <a:ext cx="5919537" cy="9287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lang="en-US" sz="2000" dirty="0">
                <a:solidFill>
                  <a:srgbClr val="E6E6E6"/>
                </a:solidFill>
                <a:latin typeface="Aptos Mono" panose="020B0009020202020204" pitchFamily="49" charset="0"/>
              </a:rPr>
              <a:t>Ad for China Data Systems in </a:t>
            </a:r>
            <a:r>
              <a:rPr kumimoji="0" lang="en-US" sz="2000" b="0" i="1" u="none" strike="noStrike" kern="1200" cap="none" spc="0" normalizeH="0" baseline="0" noProof="0" dirty="0">
                <a:ln>
                  <a:noFill/>
                </a:ln>
                <a:solidFill>
                  <a:srgbClr val="E6E6E6"/>
                </a:solidFill>
                <a:effectLst/>
                <a:uLnTx/>
                <a:uFillTx/>
                <a:latin typeface="Aptos Mono" panose="020B0009020202020204" pitchFamily="49" charset="0"/>
              </a:rPr>
              <a:t>Business Automation</a:t>
            </a:r>
            <a:r>
              <a:rPr kumimoji="0" lang="en-US" sz="2000" b="0" i="0" u="none" strike="noStrike" kern="1200" cap="none" spc="0" normalizeH="0" baseline="0" noProof="0" dirty="0">
                <a:ln>
                  <a:noFill/>
                </a:ln>
                <a:solidFill>
                  <a:srgbClr val="E6E6E6"/>
                </a:solidFill>
                <a:effectLst/>
                <a:uLnTx/>
                <a:uFillTx/>
                <a:latin typeface="Aptos Mono" panose="020B0009020202020204" pitchFamily="49" charset="0"/>
              </a:rPr>
              <a:t>, November 1970, p. 32</a:t>
            </a:r>
          </a:p>
        </p:txBody>
      </p:sp>
      <p:sp>
        <p:nvSpPr>
          <p:cNvPr id="7" name="Rectangle 6">
            <a:extLst>
              <a:ext uri="{FF2B5EF4-FFF2-40B4-BE49-F238E27FC236}">
                <a16:creationId xmlns:a16="http://schemas.microsoft.com/office/drawing/2014/main" id="{90E15B5D-36FE-432F-8B59-21329D779DA6}"/>
              </a:ext>
            </a:extLst>
          </p:cNvPr>
          <p:cNvSpPr/>
          <p:nvPr/>
        </p:nvSpPr>
        <p:spPr>
          <a:xfrm>
            <a:off x="5328188" y="685818"/>
            <a:ext cx="6174926" cy="447814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2000" b="0" i="0" u="none" strike="noStrike" kern="1200" cap="none" spc="0" normalizeH="0" baseline="0" noProof="0" dirty="0">
                <a:ln>
                  <a:noFill/>
                </a:ln>
                <a:solidFill>
                  <a:srgbClr val="E7E6E6"/>
                </a:solidFill>
                <a:effectLst/>
                <a:uLnTx/>
                <a:uFillTx/>
                <a:latin typeface="Aptos Mono" panose="020B0009020202020204" pitchFamily="49" charset="0"/>
                <a:ea typeface="Times New Roman" panose="02020603050405020304" pitchFamily="18" charset="0"/>
              </a:rPr>
              <a:t>“</a:t>
            </a:r>
            <a:r>
              <a:rPr kumimoji="0" lang="en-US" sz="2000" b="0" i="0" u="none" strike="noStrike" kern="1200" cap="none" spc="0" normalizeH="0" baseline="0" noProof="0" dirty="0">
                <a:ln>
                  <a:noFill/>
                </a:ln>
                <a:solidFill>
                  <a:srgbClr val="E7E6E6"/>
                </a:solidFill>
                <a:effectLst/>
                <a:uLnTx/>
                <a:uFillTx/>
                <a:latin typeface="Aptos Mono" panose="020B0009020202020204" pitchFamily="49" charset="0"/>
              </a:rPr>
              <a:t>Cindy Luk is one of our best keypunch operators. She was with us when we pioneered in off-shore keypunching, and she’s still with us.”</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2000" b="0" i="0" u="none" strike="noStrike" kern="1200" cap="none" spc="0" normalizeH="0" baseline="0" noProof="0" dirty="0">
                <a:ln>
                  <a:noFill/>
                </a:ln>
                <a:solidFill>
                  <a:srgbClr val="E7E6E6"/>
                </a:solidFill>
                <a:effectLst/>
                <a:uLnTx/>
                <a:uFillTx/>
                <a:latin typeface="Aptos Mono" panose="020B0009020202020204" pitchFamily="49" charset="0"/>
              </a:rPr>
              <a:t>. . .</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2000" b="0" i="0" u="none" strike="noStrike" kern="1200" cap="none" spc="0" normalizeH="0" baseline="0" noProof="0" dirty="0">
                <a:ln>
                  <a:noFill/>
                </a:ln>
                <a:solidFill>
                  <a:srgbClr val="E7E6E6"/>
                </a:solidFill>
                <a:effectLst/>
                <a:uLnTx/>
                <a:uFillTx/>
                <a:latin typeface="Aptos Mono" panose="020B0009020202020204" pitchFamily="49" charset="0"/>
              </a:rPr>
              <a:t>“We’ve cut our turnaround time and our costs. We’ll keypunch cards for half the U.S. price or less, with a 10-day turnaround time.</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2000" b="0" i="0" u="none" strike="noStrike" kern="1200" cap="none" spc="0" normalizeH="0" baseline="0" noProof="0" dirty="0">
                <a:ln>
                  <a:noFill/>
                </a:ln>
                <a:solidFill>
                  <a:srgbClr val="E7E6E6"/>
                </a:solidFill>
                <a:effectLst/>
                <a:uLnTx/>
                <a:uFillTx/>
                <a:latin typeface="Aptos Mono" panose="020B0009020202020204" pitchFamily="49" charset="0"/>
              </a:rPr>
              <a:t>But our biggest asset is still Cindy and the rest of our smart, careful girls.”</a:t>
            </a:r>
          </a:p>
        </p:txBody>
      </p:sp>
    </p:spTree>
    <p:extLst>
      <p:ext uri="{BB962C8B-B14F-4D97-AF65-F5344CB8AC3E}">
        <p14:creationId xmlns:p14="http://schemas.microsoft.com/office/powerpoint/2010/main" val="40201574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ECE3C6A-B753-430A-9A8A-49612608CD77}"/>
              </a:ext>
            </a:extLst>
          </p:cNvPr>
          <p:cNvSpPr>
            <a:spLocks noGrp="1"/>
          </p:cNvSpPr>
          <p:nvPr>
            <p:ph type="ftr" sz="quarter" idx="11"/>
          </p:nvPr>
        </p:nvSpPr>
        <p:spPr/>
        <p:txBody>
          <a:bodyPr/>
          <a:lstStyle/>
          <a:p>
            <a:r>
              <a:rPr lang="en-US"/>
              <a:t>Mattie Burkert (mburkert@uoregon.edu), October 2024</a:t>
            </a:r>
          </a:p>
        </p:txBody>
      </p:sp>
      <p:pic>
        <p:nvPicPr>
          <p:cNvPr id="1026" name="Picture 2">
            <a:extLst>
              <a:ext uri="{FF2B5EF4-FFF2-40B4-BE49-F238E27FC236}">
                <a16:creationId xmlns:a16="http://schemas.microsoft.com/office/drawing/2014/main" id="{009CCF8C-3C9F-4BAC-8406-79646FABED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082" y="-419259"/>
            <a:ext cx="71929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https://digitalcollections.folger.edu/img168840">
            <a:extLst>
              <a:ext uri="{FF2B5EF4-FFF2-40B4-BE49-F238E27FC236}">
                <a16:creationId xmlns:a16="http://schemas.microsoft.com/office/drawing/2014/main" id="{A5A9755C-1061-4B6B-9E92-926880F82607}"/>
              </a:ext>
            </a:extLst>
          </p:cNvPr>
          <p:cNvPicPr>
            <a:picLocks noChangeAspect="1"/>
          </p:cNvPicPr>
          <p:nvPr/>
        </p:nvPicPr>
        <p:blipFill rotWithShape="1">
          <a:blip r:embed="rId4">
            <a:extLst>
              <a:ext uri="{28A0092B-C50C-407E-A947-70E740481C1C}">
                <a14:useLocalDpi xmlns:a14="http://schemas.microsoft.com/office/drawing/2010/main" val="0"/>
              </a:ext>
            </a:extLst>
          </a:blip>
          <a:srcRect l="13640" t="13197" r="23095" b="20272"/>
          <a:stretch/>
        </p:blipFill>
        <p:spPr>
          <a:xfrm>
            <a:off x="6184299" y="419259"/>
            <a:ext cx="5784979" cy="4562671"/>
          </a:xfrm>
          <a:prstGeom prst="rect">
            <a:avLst/>
          </a:prstGeom>
        </p:spPr>
      </p:pic>
      <p:pic>
        <p:nvPicPr>
          <p:cNvPr id="6" name="Picture 5">
            <a:extLst>
              <a:ext uri="{FF2B5EF4-FFF2-40B4-BE49-F238E27FC236}">
                <a16:creationId xmlns:a16="http://schemas.microsoft.com/office/drawing/2014/main" id="{4A65A39E-4814-43D7-937C-10FD8D6792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7119" y="2391448"/>
            <a:ext cx="7193218" cy="6858000"/>
          </a:xfrm>
          <a:prstGeom prst="rect">
            <a:avLst/>
          </a:prstGeom>
        </p:spPr>
      </p:pic>
      <p:pic>
        <p:nvPicPr>
          <p:cNvPr id="1028" name="Picture 4" descr="https://digitalcollections.folger.edu/bib224648-256268">
            <a:extLst>
              <a:ext uri="{FF2B5EF4-FFF2-40B4-BE49-F238E27FC236}">
                <a16:creationId xmlns:a16="http://schemas.microsoft.com/office/drawing/2014/main" id="{861854BB-D99A-4D01-AC28-DB4A519B0C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98725" y="0"/>
            <a:ext cx="71929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072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A366AD-8E9D-4EF1-AE8E-32BBF02B991A}"/>
              </a:ext>
            </a:extLst>
          </p:cNvPr>
          <p:cNvPicPr>
            <a:picLocks noChangeAspect="1"/>
          </p:cNvPicPr>
          <p:nvPr/>
        </p:nvPicPr>
        <p:blipFill rotWithShape="1">
          <a:blip r:embed="rId3"/>
          <a:srcRect t="7787"/>
          <a:stretch/>
        </p:blipFill>
        <p:spPr>
          <a:xfrm>
            <a:off x="20" y="10"/>
            <a:ext cx="12191980" cy="6857990"/>
          </a:xfrm>
          <a:prstGeom prst="rect">
            <a:avLst/>
          </a:prstGeom>
        </p:spPr>
      </p:pic>
    </p:spTree>
    <p:extLst>
      <p:ext uri="{BB962C8B-B14F-4D97-AF65-F5344CB8AC3E}">
        <p14:creationId xmlns:p14="http://schemas.microsoft.com/office/powerpoint/2010/main" val="617885098"/>
      </p:ext>
    </p:extLst>
  </p:cSld>
  <p:clrMapOvr>
    <a:masterClrMapping/>
  </p:clrMapOvr>
</p:sld>
</file>

<file path=ppt/theme/theme1.xml><?xml version="1.0" encoding="utf-8"?>
<a:theme xmlns:a="http://schemas.openxmlformats.org/drawingml/2006/main" name="1_Office Theme">
  <a:themeElements>
    <a:clrScheme name="accessible">
      <a:dk1>
        <a:sysClr val="windowText" lastClr="000000"/>
      </a:dk1>
      <a:lt1>
        <a:srgbClr val="E7E6E6"/>
      </a:lt1>
      <a:dk2>
        <a:srgbClr val="44546A"/>
      </a:dk2>
      <a:lt2>
        <a:srgbClr val="EDEDED"/>
      </a:lt2>
      <a:accent1>
        <a:srgbClr val="FFC000"/>
      </a:accent1>
      <a:accent2>
        <a:srgbClr val="ED7D31"/>
      </a:accent2>
      <a:accent3>
        <a:srgbClr val="5B9BD5"/>
      </a:accent3>
      <a:accent4>
        <a:srgbClr val="C00000"/>
      </a:accent4>
      <a:accent5>
        <a:srgbClr val="7030A0"/>
      </a:accent5>
      <a:accent6>
        <a:srgbClr val="92D050"/>
      </a:accent6>
      <a:hlink>
        <a:srgbClr val="FFC000"/>
      </a:hlink>
      <a:folHlink>
        <a:srgbClr val="FFC00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839</TotalTime>
  <Words>6162</Words>
  <Application>Microsoft Office PowerPoint</Application>
  <PresentationFormat>Widescreen</PresentationFormat>
  <Paragraphs>246</Paragraphs>
  <Slides>54</Slides>
  <Notes>54</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54</vt:i4>
      </vt:variant>
    </vt:vector>
  </HeadingPairs>
  <TitlesOfParts>
    <vt:vector size="69" baseType="lpstr">
      <vt:lpstr>Aptos</vt:lpstr>
      <vt:lpstr>Aptos Display</vt:lpstr>
      <vt:lpstr>Aptos ExtraBold</vt:lpstr>
      <vt:lpstr>Aptos Mono</vt:lpstr>
      <vt:lpstr>Aptos Narrow</vt:lpstr>
      <vt:lpstr>Aptos SemiBold</vt:lpstr>
      <vt:lpstr>Aptos Serif</vt:lpstr>
      <vt:lpstr>Arial</vt:lpstr>
      <vt:lpstr>Bahnschrift Condensed</vt:lpstr>
      <vt:lpstr>Bahnschrift SemiLight SemiConde</vt:lpstr>
      <vt:lpstr>Calibri</vt:lpstr>
      <vt:lpstr>Calibri Light</vt:lpstr>
      <vt:lpstr>Times New Roman</vt:lpstr>
      <vt:lpstr>1_Office Theme</vt:lpstr>
      <vt:lpstr>Office 2013 - 2022 Theme</vt:lpstr>
      <vt:lpstr>“Not acted these twenty years”</vt:lpstr>
      <vt:lpstr>Access Copies</vt:lpstr>
      <vt:lpstr>PowerPoint Presentation</vt:lpstr>
      <vt:lpstr>PowerPoint Presentation</vt:lpstr>
      <vt:lpstr>Speculative Enterprise:  Public Theaters and Financial Markets in London, 1688-1763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Funding Acknowledgment</vt:lpstr>
      <vt:lpstr>The Team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 acted these twenty years”</dc:title>
  <dc:creator>Mattie Burkert</dc:creator>
  <cp:lastModifiedBy>Mattie Burkert</cp:lastModifiedBy>
  <cp:revision>15</cp:revision>
  <dcterms:created xsi:type="dcterms:W3CDTF">2024-10-21T16:11:09Z</dcterms:created>
  <dcterms:modified xsi:type="dcterms:W3CDTF">2024-11-07T17:57:14Z</dcterms:modified>
</cp:coreProperties>
</file>